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8" r:id="rId3"/>
    <p:sldId id="259" r:id="rId4"/>
    <p:sldId id="260" r:id="rId5"/>
    <p:sldId id="261" r:id="rId6"/>
    <p:sldId id="262" r:id="rId7"/>
    <p:sldId id="263" r:id="rId8"/>
    <p:sldId id="264" r:id="rId9"/>
    <p:sldId id="265" r:id="rId10"/>
    <p:sldId id="266" r:id="rId11"/>
    <p:sldId id="271" r:id="rId12"/>
    <p:sldId id="267" r:id="rId13"/>
    <p:sldId id="269" r:id="rId14"/>
    <p:sldId id="268" r:id="rId15"/>
    <p:sldId id="270" r:id="rId16"/>
    <p:sldId id="273"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D8BFFF-15A9-8E86-D35C-5B64FCB41685}" v="11" dt="2025-12-15T06:23:13.164"/>
    <p1510:client id="{5CD71CFB-EB33-5A4C-A910-79FD7141FE40}" v="343" dt="2025-12-15T07:07:33.469"/>
    <p1510:client id="{6D774D58-F3B3-0ACF-FA2A-468B08F5F180}" v="28" dt="2025-12-15T06:48:18.1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p:restoredTop sz="58158"/>
  </p:normalViewPr>
  <p:slideViewPr>
    <p:cSldViewPr snapToGrid="0">
      <p:cViewPr varScale="1">
        <p:scale>
          <a:sx n="69" d="100"/>
          <a:sy n="69" d="100"/>
        </p:scale>
        <p:origin x="24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1B64BB-AD2C-5844-8F28-B0662BA192A2}" type="datetimeFigureOut">
              <a:rPr lang="en-US" smtClean="0"/>
              <a:t>12/14/25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465EC4-B387-D74E-9E15-36C57283D36D}" type="slidenum">
              <a:rPr lang="en-US" smtClean="0"/>
              <a:t>‹#›</a:t>
            </a:fld>
            <a:endParaRPr lang="en-US"/>
          </a:p>
        </p:txBody>
      </p:sp>
    </p:spTree>
    <p:extLst>
      <p:ext uri="{BB962C8B-B14F-4D97-AF65-F5344CB8AC3E}">
        <p14:creationId xmlns:p14="http://schemas.microsoft.com/office/powerpoint/2010/main" val="1611683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Today’s cloud infrastructure landscape has become increasingly complex and dynamic.</a:t>
            </a:r>
            <a:r>
              <a:rPr lang="en-US" dirty="0"/>
              <a:t> Organizations rely on a wide range of cloud services—such as EC2, S3, VPC, Lambda, and IAM—to run their applications, but each of these services requires a deep level of specialized knowledge. As a result, cloud engineers and DevOps teams spend a significant amount of time managing configurations, provisioning resources, monitoring systems, and performing repetitive operational tasks.</a:t>
            </a:r>
          </a:p>
          <a:p>
            <a:r>
              <a:rPr lang="en-US" dirty="0"/>
              <a:t>This manual approach introduces several challenges. First, it increases the operational burden on teams who must constantly keep up with evolving cloud services and best practices. Second, manual configurations create a high risk of human error, which can lead to downtime, security vulnerabilities, compliance issues, or unexpected cost spikes. In large-scale or fast-moving environments, even a small misconfiguration can have major consequences.</a:t>
            </a:r>
          </a:p>
          <a:p>
            <a:r>
              <a:rPr lang="en-US" dirty="0"/>
              <a:t>Another major challenge is the lack of a unified, natural-language interface for interacting with cloud platforms. Users must rely on complex CLI commands, APIs, or multiple dashboards, making cloud operations inaccessible to non-experts.</a:t>
            </a:r>
          </a:p>
          <a:p>
            <a:r>
              <a:rPr lang="en-US" dirty="0"/>
              <a:t>Overall, the current process is time-consuming, error-prone, and inefficient—highlighting a strong need for intelligent automation and conversational interfaces that simplify cloud management.</a:t>
            </a:r>
          </a:p>
          <a:p>
            <a:endParaRPr lang="en-US" dirty="0"/>
          </a:p>
        </p:txBody>
      </p:sp>
      <p:sp>
        <p:nvSpPr>
          <p:cNvPr id="4" name="Slide Number Placeholder 3"/>
          <p:cNvSpPr>
            <a:spLocks noGrp="1"/>
          </p:cNvSpPr>
          <p:nvPr>
            <p:ph type="sldNum" sz="quarter" idx="5"/>
          </p:nvPr>
        </p:nvSpPr>
        <p:spPr/>
        <p:txBody>
          <a:bodyPr/>
          <a:lstStyle/>
          <a:p>
            <a:fld id="{35465EC4-B387-D74E-9E15-36C57283D36D}" type="slidenum">
              <a:rPr lang="en-US" smtClean="0"/>
              <a:t>2</a:t>
            </a:fld>
            <a:endParaRPr lang="en-US"/>
          </a:p>
        </p:txBody>
      </p:sp>
    </p:spTree>
    <p:extLst>
      <p:ext uri="{BB962C8B-B14F-4D97-AF65-F5344CB8AC3E}">
        <p14:creationId xmlns:p14="http://schemas.microsoft.com/office/powerpoint/2010/main" val="3926794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A2AForge is an AI-powered multi-agent automation system designed to simplify cloud infrastructure management using natural language.</a:t>
            </a:r>
            <a:r>
              <a:rPr lang="en-US" dirty="0"/>
              <a:t> Instead of relying on complex command-line tools or multiple AWS consoles, users can simply describe what they want in plain English, and the system takes care of the rest. A2AForge works by translating user intent into actionable cloud operations and then delegating these tasks to specialized agents such as the EC2 Agent or the S3 Agent.</a:t>
            </a:r>
          </a:p>
          <a:p>
            <a:r>
              <a:rPr lang="en-US" dirty="0"/>
              <a:t>These agents communicate with each other autonomously using Google’s A2A protocol, which enables them to collaborate, request information, and coordinate tasks just like a real DevOps team would. For execution, A2AForge integrates </a:t>
            </a:r>
            <a:r>
              <a:rPr lang="en-US" dirty="0" err="1"/>
              <a:t>Anthropic’s</a:t>
            </a:r>
            <a:r>
              <a:rPr lang="en-US" dirty="0"/>
              <a:t> Model Context Protocol, or MCP, ensuring that AWS operations are performed safely through secure tool interfaces. The OpenAI Agents SDK provides the reasoning layer, helping agents understand tasks, make decisions, and choose when tools should be used.</a:t>
            </a:r>
          </a:p>
          <a:p>
            <a:r>
              <a:rPr lang="en-US" dirty="0"/>
              <a:t>Overall, A2AForge reduces the manual workload typically handled by DevOps teams, minimizes configuration mistakes, and introduces a fully conversational way to manage cloud resources. Its modular architecture also makes it scalable, allowing support for additional AWS services or even other cloud providers in the future.</a:t>
            </a:r>
          </a:p>
          <a:p>
            <a:endParaRPr lang="en-US" dirty="0"/>
          </a:p>
        </p:txBody>
      </p:sp>
      <p:sp>
        <p:nvSpPr>
          <p:cNvPr id="4" name="Slide Number Placeholder 3"/>
          <p:cNvSpPr>
            <a:spLocks noGrp="1"/>
          </p:cNvSpPr>
          <p:nvPr>
            <p:ph type="sldNum" sz="quarter" idx="5"/>
          </p:nvPr>
        </p:nvSpPr>
        <p:spPr/>
        <p:txBody>
          <a:bodyPr/>
          <a:lstStyle/>
          <a:p>
            <a:fld id="{35465EC4-B387-D74E-9E15-36C57283D36D}" type="slidenum">
              <a:rPr lang="en-US" smtClean="0"/>
              <a:t>3</a:t>
            </a:fld>
            <a:endParaRPr lang="en-US"/>
          </a:p>
        </p:txBody>
      </p:sp>
    </p:spTree>
    <p:extLst>
      <p:ext uri="{BB962C8B-B14F-4D97-AF65-F5344CB8AC3E}">
        <p14:creationId xmlns:p14="http://schemas.microsoft.com/office/powerpoint/2010/main" val="2468661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A2AForge stands out because it introduces true autonomous multi-agent collaboration to cloud management.</a:t>
            </a:r>
            <a:r>
              <a:rPr lang="en-US" dirty="0"/>
              <a:t> Each agent—such as the EC2 Agent or the S3 Agent—can communicate, delegate tasks, and work together without relying on a centralized controller. </a:t>
            </a:r>
            <a:endParaRPr lang="en-US"/>
          </a:p>
          <a:p>
            <a:endParaRPr lang="en-US"/>
          </a:p>
          <a:p>
            <a:r>
              <a:rPr lang="en-US" dirty="0"/>
              <a:t>This mirrors how real DevOps teams coordinate, making the system far more flexible and intelligent.</a:t>
            </a:r>
          </a:p>
          <a:p>
            <a:r>
              <a:rPr lang="en-US" dirty="0"/>
              <a:t>A key enabler of this collaboration is the use of </a:t>
            </a:r>
            <a:r>
              <a:rPr lang="en-US" b="1" dirty="0"/>
              <a:t>Google’s A2A protocol</a:t>
            </a:r>
            <a:r>
              <a:rPr lang="en-US" dirty="0"/>
              <a:t>, which allows agents to exchange structured messages and share context. Combined with </a:t>
            </a:r>
            <a:r>
              <a:rPr lang="en-US" b="1" dirty="0" err="1"/>
              <a:t>Anthropic’s</a:t>
            </a:r>
            <a:r>
              <a:rPr lang="en-US" b="1" dirty="0"/>
              <a:t> MCP</a:t>
            </a:r>
            <a:r>
              <a:rPr lang="en-US" dirty="0"/>
              <a:t>, agents can securely execute AWS operations using predefined tools, ensuring safety and consistency while interacting with cloud services.</a:t>
            </a:r>
            <a:endParaRPr lang="en-US">
              <a:cs typeface="+mn-lt"/>
            </a:endParaRPr>
          </a:p>
          <a:p>
            <a:endParaRPr lang="en-US"/>
          </a:p>
          <a:p>
            <a:r>
              <a:rPr lang="en-US" dirty="0"/>
              <a:t>Another major strength is the </a:t>
            </a:r>
            <a:r>
              <a:rPr lang="en-US" b="1" dirty="0"/>
              <a:t>natural language interface</a:t>
            </a:r>
            <a:r>
              <a:rPr lang="en-US" dirty="0"/>
              <a:t>. Users can simply speak or type instructions like </a:t>
            </a:r>
            <a:r>
              <a:rPr lang="en-US" i="1" dirty="0"/>
              <a:t>“Create an EC2 instance”</a:t>
            </a:r>
            <a:r>
              <a:rPr lang="en-US" dirty="0"/>
              <a:t>, eliminating the need for AWS CLI commands, console navigation, or scripting knowledge. This dramatically lowers the barrier to managing cloud resources.</a:t>
            </a:r>
            <a:endParaRPr lang="en-US">
              <a:cs typeface="+mn-lt"/>
            </a:endParaRPr>
          </a:p>
          <a:p>
            <a:endParaRPr lang="en-US"/>
          </a:p>
          <a:p>
            <a:endParaRPr lang="en-US"/>
          </a:p>
          <a:p>
            <a:r>
              <a:rPr lang="en-US" dirty="0"/>
              <a:t>A2AForge is also built to be modular and extensible. New service agents—for Lambda, RDS, IAM, CloudWatch, and more—can be added easily, making the system highly scalable for enterprise automation.</a:t>
            </a:r>
            <a:endParaRPr lang="en-US">
              <a:cs typeface="+mn-lt"/>
            </a:endParaRPr>
          </a:p>
          <a:p>
            <a:r>
              <a:rPr lang="en-US" dirty="0"/>
              <a:t>Finally, the design incorporates real-world production practices, including secure credential handling, region inference, and DevOps-aligned patterns, making the system both practical and future-ready.</a:t>
            </a:r>
          </a:p>
          <a:p>
            <a:endParaRPr lang="en-US" dirty="0"/>
          </a:p>
        </p:txBody>
      </p:sp>
      <p:sp>
        <p:nvSpPr>
          <p:cNvPr id="4" name="Slide Number Placeholder 3"/>
          <p:cNvSpPr>
            <a:spLocks noGrp="1"/>
          </p:cNvSpPr>
          <p:nvPr>
            <p:ph type="sldNum" sz="quarter" idx="5"/>
          </p:nvPr>
        </p:nvSpPr>
        <p:spPr/>
        <p:txBody>
          <a:bodyPr/>
          <a:lstStyle/>
          <a:p>
            <a:fld id="{35465EC4-B387-D74E-9E15-36C57283D36D}" type="slidenum">
              <a:rPr lang="en-US" smtClean="0"/>
              <a:t>4</a:t>
            </a:fld>
            <a:endParaRPr lang="en-US"/>
          </a:p>
        </p:txBody>
      </p:sp>
    </p:spTree>
    <p:extLst>
      <p:ext uri="{BB962C8B-B14F-4D97-AF65-F5344CB8AC3E}">
        <p14:creationId xmlns:p14="http://schemas.microsoft.com/office/powerpoint/2010/main" val="2858323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a:p>
            <a:r>
              <a:rPr lang="en-US" b="1" dirty="0"/>
              <a:t>A2AForge is built on a set of core components that work together to automate cloud operations intelligently.</a:t>
            </a:r>
            <a:r>
              <a:rPr lang="en-US" dirty="0"/>
              <a:t> At the center is the </a:t>
            </a:r>
            <a:r>
              <a:rPr lang="en-US" b="1" dirty="0"/>
              <a:t>Coordinator Agent</a:t>
            </a:r>
            <a:r>
              <a:rPr lang="en-US" dirty="0"/>
              <a:t>, which receives user requests, interprets intent, and decides which specialized agent should handle the task. The </a:t>
            </a:r>
            <a:r>
              <a:rPr lang="en-US" b="1" dirty="0"/>
              <a:t>EC2 Agent</a:t>
            </a:r>
            <a:r>
              <a:rPr lang="en-US" dirty="0"/>
              <a:t> manages the full lifecycle of EC2 instances—creating, stopping, terminating, and listing them. The </a:t>
            </a:r>
            <a:r>
              <a:rPr lang="en-US" b="1" dirty="0"/>
              <a:t>S3 Agent</a:t>
            </a:r>
            <a:r>
              <a:rPr lang="en-US" dirty="0"/>
              <a:t> focuses on S3 bucket operations, including creating, deleting, listing buckets, and retrieving objects. These specialized agents allow the system to scale easily as new services are added.</a:t>
            </a:r>
          </a:p>
          <a:p>
            <a:endParaRPr lang="en-US"/>
          </a:p>
          <a:p>
            <a:r>
              <a:rPr lang="en-US" b="1" dirty="0"/>
              <a:t>Google’s A2A protocol</a:t>
            </a:r>
            <a:r>
              <a:rPr lang="en-US" dirty="0"/>
              <a:t> enables seamless communication between agents, allowing them to collaborate and share context. </a:t>
            </a:r>
            <a:r>
              <a:rPr lang="en-US" b="1" dirty="0" err="1"/>
              <a:t>Anthropic’s</a:t>
            </a:r>
            <a:r>
              <a:rPr lang="en-US" b="1" dirty="0"/>
              <a:t> MCP</a:t>
            </a:r>
            <a:r>
              <a:rPr lang="en-US" dirty="0"/>
              <a:t> ensures that AWS operations are executed securely through well-defined tool interfaces. The </a:t>
            </a:r>
            <a:r>
              <a:rPr lang="en-US" b="1" dirty="0"/>
              <a:t>OpenAI Agents SDK</a:t>
            </a:r>
            <a:r>
              <a:rPr lang="en-US" dirty="0"/>
              <a:t> provides the reasoning required for intelligent decision-making, delegation, and tool selection. Additionally, the </a:t>
            </a:r>
            <a:r>
              <a:rPr lang="en-US" b="1" dirty="0"/>
              <a:t>Perplexity API</a:t>
            </a:r>
            <a:r>
              <a:rPr lang="en-US" dirty="0"/>
              <a:t> enhances the system’s natural language understanding, making interactions smoother and more intuitive.</a:t>
            </a:r>
            <a:endParaRPr lang="en-US"/>
          </a:p>
          <a:p>
            <a:endParaRPr lang="en-US"/>
          </a:p>
          <a:p>
            <a:endParaRPr lang="en-US" dirty="0"/>
          </a:p>
          <a:p>
            <a:r>
              <a:rPr lang="en-US" dirty="0"/>
              <a:t>The overall system flow is simple and efficient: the user gives a natural language command, the Coordinator interprets it, and the appropriate agent executes the action via MCP. AWS performs the operation, and the result is returned to the user in clear, conversational language.</a:t>
            </a:r>
          </a:p>
          <a:p>
            <a:endParaRPr lang="en-US" dirty="0"/>
          </a:p>
        </p:txBody>
      </p:sp>
      <p:sp>
        <p:nvSpPr>
          <p:cNvPr id="4" name="Slide Number Placeholder 3"/>
          <p:cNvSpPr>
            <a:spLocks noGrp="1"/>
          </p:cNvSpPr>
          <p:nvPr>
            <p:ph type="sldNum" sz="quarter" idx="5"/>
          </p:nvPr>
        </p:nvSpPr>
        <p:spPr/>
        <p:txBody>
          <a:bodyPr/>
          <a:lstStyle/>
          <a:p>
            <a:fld id="{35465EC4-B387-D74E-9E15-36C57283D36D}" type="slidenum">
              <a:rPr lang="en-US" smtClean="0"/>
              <a:t>5</a:t>
            </a:fld>
            <a:endParaRPr lang="en-US"/>
          </a:p>
        </p:txBody>
      </p:sp>
    </p:spTree>
    <p:extLst>
      <p:ext uri="{BB962C8B-B14F-4D97-AF65-F5344CB8AC3E}">
        <p14:creationId xmlns:p14="http://schemas.microsoft.com/office/powerpoint/2010/main" val="1341694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architecture is built around a collaborative multi-agent system designed to automate cloud operations through natural language. At the top, the user interacts with the system by simply issuing a plain-English command. This request is received by the </a:t>
            </a:r>
            <a:r>
              <a:rPr lang="en-US" b="1" dirty="0"/>
              <a:t>Coordinator Agent</a:t>
            </a:r>
            <a:r>
              <a:rPr lang="en-US" dirty="0"/>
              <a:t>, which handles intent recognition and decides which specialized agent should execute the task.</a:t>
            </a:r>
          </a:p>
          <a:p>
            <a:r>
              <a:rPr lang="en-US" dirty="0"/>
              <a:t>The Coordinator communicates with other agents through </a:t>
            </a:r>
            <a:r>
              <a:rPr lang="en-US" b="1" dirty="0"/>
              <a:t>Google’s A2A protocol</a:t>
            </a:r>
            <a:r>
              <a:rPr lang="en-US" dirty="0"/>
              <a:t>, enabling structured, autonomous agent-to-agent messaging. For execution, each agent uses </a:t>
            </a:r>
            <a:r>
              <a:rPr lang="en-US" b="1" dirty="0" err="1"/>
              <a:t>Anthropic’s</a:t>
            </a:r>
            <a:r>
              <a:rPr lang="en-US" b="1" dirty="0"/>
              <a:t> MCP</a:t>
            </a:r>
            <a:r>
              <a:rPr lang="en-US" dirty="0"/>
              <a:t>, which provides secure tool interfaces for performing real AWS actions.</a:t>
            </a:r>
            <a:endParaRPr lang="en-US">
              <a:cs typeface="+mn-lt"/>
            </a:endParaRPr>
          </a:p>
          <a:p>
            <a:r>
              <a:rPr lang="en-US" dirty="0"/>
              <a:t>We currently have two specialized agents: the </a:t>
            </a:r>
            <a:r>
              <a:rPr lang="en-US" b="1" dirty="0"/>
              <a:t>EC2 Agent</a:t>
            </a:r>
            <a:r>
              <a:rPr lang="en-US" dirty="0"/>
              <a:t>, responsible for creating, stopping, terminating, and listing EC2 instances, and the </a:t>
            </a:r>
            <a:r>
              <a:rPr lang="en-US" b="1" dirty="0"/>
              <a:t>S3 Agent</a:t>
            </a:r>
            <a:r>
              <a:rPr lang="en-US" dirty="0"/>
              <a:t>, which manages S3 bucket operations such as creation, deletion, and listing.</a:t>
            </a:r>
          </a:p>
          <a:p>
            <a:r>
              <a:rPr lang="en-US" dirty="0"/>
              <a:t>Once the correct agent is selected, it performs the AWS operation and returns the result back to the Coordinator, which then delivers a user-friendly response. Overall, this architecture creates a fully automated, intelligent workflow for cloud resource management.</a:t>
            </a:r>
          </a:p>
          <a:p>
            <a:endParaRPr lang="en-US" dirty="0"/>
          </a:p>
        </p:txBody>
      </p:sp>
      <p:sp>
        <p:nvSpPr>
          <p:cNvPr id="4" name="Slide Number Placeholder 3"/>
          <p:cNvSpPr>
            <a:spLocks noGrp="1"/>
          </p:cNvSpPr>
          <p:nvPr>
            <p:ph type="sldNum" sz="quarter" idx="5"/>
          </p:nvPr>
        </p:nvSpPr>
        <p:spPr/>
        <p:txBody>
          <a:bodyPr/>
          <a:lstStyle/>
          <a:p>
            <a:fld id="{35465EC4-B387-D74E-9E15-36C57283D36D}" type="slidenum">
              <a:rPr lang="en-US" smtClean="0"/>
              <a:t>6</a:t>
            </a:fld>
            <a:endParaRPr lang="en-US"/>
          </a:p>
        </p:txBody>
      </p:sp>
    </p:spTree>
    <p:extLst>
      <p:ext uri="{BB962C8B-B14F-4D97-AF65-F5344CB8AC3E}">
        <p14:creationId xmlns:p14="http://schemas.microsoft.com/office/powerpoint/2010/main" val="3172601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 A2AForge, agent communication is designed to closely mimic how a real DevOps team collaborates.</a:t>
            </a:r>
            <a:r>
              <a:rPr lang="en-US" dirty="0"/>
              <a:t> The process begins when the user issues a natural language command—something simple like </a:t>
            </a:r>
            <a:r>
              <a:rPr lang="en-US" i="1" dirty="0"/>
              <a:t>“Create an EC2 instance.”</a:t>
            </a:r>
            <a:r>
              <a:rPr lang="en-US" dirty="0"/>
              <a:t> This input is passed to the </a:t>
            </a:r>
            <a:r>
              <a:rPr lang="en-US" b="1" dirty="0"/>
              <a:t>Coordinator Agent</a:t>
            </a:r>
            <a:r>
              <a:rPr lang="en-US" dirty="0"/>
              <a:t>, which interprets the request, extracts key parameters such as region or instance type, and determines which specialized agent should handle the task.</a:t>
            </a:r>
          </a:p>
          <a:p>
            <a:r>
              <a:rPr lang="en-US" dirty="0"/>
              <a:t>Once the intent is understood, the </a:t>
            </a:r>
            <a:r>
              <a:rPr lang="en-US" b="1" dirty="0"/>
              <a:t>A2A communication process begins.</a:t>
            </a:r>
            <a:r>
              <a:rPr lang="en-US" dirty="0"/>
              <a:t> The Coordinator sends structured messages to the EC2 Agent or S3 Agent, depending on the job. What makes this powerful is that agents can also communicate with each other—they can ask follow-up questions, request missing information, or share context to make better decisions. This autonomous collaboration enables a high level of flexibility and intelligence.</a:t>
            </a:r>
          </a:p>
          <a:p>
            <a:r>
              <a:rPr lang="en-US" dirty="0"/>
              <a:t>When the responsible agent is ready to execute, it uses </a:t>
            </a:r>
            <a:r>
              <a:rPr lang="en-US" b="1" dirty="0" err="1"/>
              <a:t>Anthropic’s</a:t>
            </a:r>
            <a:r>
              <a:rPr lang="en-US" b="1" dirty="0"/>
              <a:t> MCP</a:t>
            </a:r>
            <a:r>
              <a:rPr lang="en-US" dirty="0"/>
              <a:t> to safely trigger AWS tools. MCP ensures operations like launching an EC2 instance or creating an S3 bucket happen in a controlled and isolated environment.</a:t>
            </a:r>
          </a:p>
          <a:p>
            <a:r>
              <a:rPr lang="en-US" dirty="0"/>
              <a:t>Finally, once AWS completes the operation, the agent returns the results to the Coordinator, which delivers a clear, human-friendly response back to the user. This completes a seamless, conversational workflow.</a:t>
            </a:r>
          </a:p>
          <a:p>
            <a:endParaRPr lang="en-US" dirty="0"/>
          </a:p>
        </p:txBody>
      </p:sp>
      <p:sp>
        <p:nvSpPr>
          <p:cNvPr id="4" name="Slide Number Placeholder 3"/>
          <p:cNvSpPr>
            <a:spLocks noGrp="1"/>
          </p:cNvSpPr>
          <p:nvPr>
            <p:ph type="sldNum" sz="quarter" idx="5"/>
          </p:nvPr>
        </p:nvSpPr>
        <p:spPr/>
        <p:txBody>
          <a:bodyPr/>
          <a:lstStyle/>
          <a:p>
            <a:fld id="{35465EC4-B387-D74E-9E15-36C57283D36D}" type="slidenum">
              <a:rPr lang="en-US" smtClean="0"/>
              <a:t>7</a:t>
            </a:fld>
            <a:endParaRPr lang="en-US"/>
          </a:p>
        </p:txBody>
      </p:sp>
    </p:spTree>
    <p:extLst>
      <p:ext uri="{BB962C8B-B14F-4D97-AF65-F5344CB8AC3E}">
        <p14:creationId xmlns:p14="http://schemas.microsoft.com/office/powerpoint/2010/main" val="2556883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A2AForge represents a major step forward in the future of cloud automation.</a:t>
            </a:r>
            <a:r>
              <a:rPr lang="en-US" dirty="0"/>
              <a:t> Throughout this project, we’ve demonstrated how multi-agent AI systems can fundamentally reshape the way cloud operations are managed. Instead of relying on complex scripts, command-line tools, or manual configurations, A2AForge brings simplicity by allowing users to manage AWS infrastructure through natural language. This dramatically lowers the barrier for cloud management and makes DevOps more accessible and efficient.</a:t>
            </a:r>
          </a:p>
          <a:p>
            <a:br>
              <a:rPr lang="en-US" dirty="0"/>
            </a:br>
            <a:endParaRPr lang="en-US" dirty="0"/>
          </a:p>
          <a:p>
            <a:r>
              <a:rPr lang="en-US" dirty="0"/>
              <a:t>By combining Google’s A2A protocol with </a:t>
            </a:r>
            <a:r>
              <a:rPr lang="en-US" dirty="0" err="1"/>
              <a:t>Anthropic’s</a:t>
            </a:r>
            <a:r>
              <a:rPr lang="en-US" dirty="0"/>
              <a:t> MCP, A2AForge enables agents that communicate, collaborate, and execute cloud tasks autonomously. This architecture is both scalable and modular, supporting EC2 and S3 today while being fully ready to expand into Lambda, CloudWatch, IAM, RDS, and many more services. The result is a system that not only reduces human effort but also minimizes configuration errors and accelerates overall cloud workflows.</a:t>
            </a:r>
          </a:p>
          <a:p>
            <a:br>
              <a:rPr lang="en-US" dirty="0"/>
            </a:br>
            <a:endParaRPr lang="en-US" dirty="0"/>
          </a:p>
          <a:p>
            <a:r>
              <a:rPr lang="en-US" b="1" dirty="0"/>
              <a:t>The key takeaway is simple:</a:t>
            </a:r>
            <a:r>
              <a:rPr lang="en-US" dirty="0"/>
              <a:t> A2AForge proves that cloud infrastructure doesn’t have to be controlled through commands—it can be managed through conversations.</a:t>
            </a:r>
          </a:p>
          <a:p>
            <a:br>
              <a:rPr lang="en-US" dirty="0"/>
            </a:br>
            <a:endParaRPr lang="en-US" dirty="0"/>
          </a:p>
          <a:p>
            <a:r>
              <a:rPr lang="en-US" dirty="0"/>
              <a:t>Looking ahead, we plan to expand the agent ecosystem, add advanced cost monitoring, develop rollback mechanisms, and build a secure, production-ready UI. Our long-term vision is full multi-agent orchestration for enterprise-level DevOps automation.</a:t>
            </a:r>
          </a:p>
          <a:p>
            <a:endParaRPr lang="en-US" dirty="0"/>
          </a:p>
        </p:txBody>
      </p:sp>
      <p:sp>
        <p:nvSpPr>
          <p:cNvPr id="4" name="Slide Number Placeholder 3"/>
          <p:cNvSpPr>
            <a:spLocks noGrp="1"/>
          </p:cNvSpPr>
          <p:nvPr>
            <p:ph type="sldNum" sz="quarter" idx="5"/>
          </p:nvPr>
        </p:nvSpPr>
        <p:spPr/>
        <p:txBody>
          <a:bodyPr/>
          <a:lstStyle/>
          <a:p>
            <a:fld id="{35465EC4-B387-D74E-9E15-36C57283D36D}" type="slidenum">
              <a:rPr lang="en-US" smtClean="0"/>
              <a:t>16</a:t>
            </a:fld>
            <a:endParaRPr lang="en-US"/>
          </a:p>
        </p:txBody>
      </p:sp>
    </p:spTree>
    <p:extLst>
      <p:ext uri="{BB962C8B-B14F-4D97-AF65-F5344CB8AC3E}">
        <p14:creationId xmlns:p14="http://schemas.microsoft.com/office/powerpoint/2010/main" val="175863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5D717-A27C-D097-5242-F101473B3A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328F76-B4A1-138C-1FED-F7E6655268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2E29F3-05EF-39D4-CDA2-3BF51A41AD08}"/>
              </a:ext>
            </a:extLst>
          </p:cNvPr>
          <p:cNvSpPr>
            <a:spLocks noGrp="1"/>
          </p:cNvSpPr>
          <p:nvPr>
            <p:ph type="dt" sz="half" idx="10"/>
          </p:nvPr>
        </p:nvSpPr>
        <p:spPr/>
        <p:txBody>
          <a:bodyPr/>
          <a:lstStyle/>
          <a:p>
            <a:fld id="{214611E7-3E86-0040-ACCE-45710AE76653}" type="datetimeFigureOut">
              <a:rPr lang="en-US" smtClean="0"/>
              <a:t>12/14/25</a:t>
            </a:fld>
            <a:endParaRPr lang="en-US"/>
          </a:p>
        </p:txBody>
      </p:sp>
      <p:sp>
        <p:nvSpPr>
          <p:cNvPr id="5" name="Footer Placeholder 4">
            <a:extLst>
              <a:ext uri="{FF2B5EF4-FFF2-40B4-BE49-F238E27FC236}">
                <a16:creationId xmlns:a16="http://schemas.microsoft.com/office/drawing/2014/main" id="{9B61B9DE-F4F6-7BFC-22F4-69B138042E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FF6717-98AB-00B0-4F8F-A6C82A9F2AD8}"/>
              </a:ext>
            </a:extLst>
          </p:cNvPr>
          <p:cNvSpPr>
            <a:spLocks noGrp="1"/>
          </p:cNvSpPr>
          <p:nvPr>
            <p:ph type="sldNum" sz="quarter" idx="12"/>
          </p:nvPr>
        </p:nvSpPr>
        <p:spPr/>
        <p:txBody>
          <a:bodyPr/>
          <a:lstStyle/>
          <a:p>
            <a:fld id="{60D19A50-8F93-0541-BE38-1F9A22DA4D2D}" type="slidenum">
              <a:rPr lang="en-US" smtClean="0"/>
              <a:t>‹#›</a:t>
            </a:fld>
            <a:endParaRPr lang="en-US"/>
          </a:p>
        </p:txBody>
      </p:sp>
    </p:spTree>
    <p:extLst>
      <p:ext uri="{BB962C8B-B14F-4D97-AF65-F5344CB8AC3E}">
        <p14:creationId xmlns:p14="http://schemas.microsoft.com/office/powerpoint/2010/main" val="1311307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D00D8-C2AA-499B-8F58-92E5C7453A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02C723-E979-1B17-C1C8-85E09E6DD0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16666A-6A84-E99F-6838-14980871DD44}"/>
              </a:ext>
            </a:extLst>
          </p:cNvPr>
          <p:cNvSpPr>
            <a:spLocks noGrp="1"/>
          </p:cNvSpPr>
          <p:nvPr>
            <p:ph type="dt" sz="half" idx="10"/>
          </p:nvPr>
        </p:nvSpPr>
        <p:spPr/>
        <p:txBody>
          <a:bodyPr/>
          <a:lstStyle/>
          <a:p>
            <a:fld id="{214611E7-3E86-0040-ACCE-45710AE76653}" type="datetimeFigureOut">
              <a:rPr lang="en-US" smtClean="0"/>
              <a:t>12/14/25</a:t>
            </a:fld>
            <a:endParaRPr lang="en-US"/>
          </a:p>
        </p:txBody>
      </p:sp>
      <p:sp>
        <p:nvSpPr>
          <p:cNvPr id="5" name="Footer Placeholder 4">
            <a:extLst>
              <a:ext uri="{FF2B5EF4-FFF2-40B4-BE49-F238E27FC236}">
                <a16:creationId xmlns:a16="http://schemas.microsoft.com/office/drawing/2014/main" id="{0C3E0F5A-EFF6-F9DB-D002-EEA68A7777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88BB67-8DED-BEC9-E4C2-3536529E2BDF}"/>
              </a:ext>
            </a:extLst>
          </p:cNvPr>
          <p:cNvSpPr>
            <a:spLocks noGrp="1"/>
          </p:cNvSpPr>
          <p:nvPr>
            <p:ph type="sldNum" sz="quarter" idx="12"/>
          </p:nvPr>
        </p:nvSpPr>
        <p:spPr/>
        <p:txBody>
          <a:bodyPr/>
          <a:lstStyle/>
          <a:p>
            <a:fld id="{60D19A50-8F93-0541-BE38-1F9A22DA4D2D}" type="slidenum">
              <a:rPr lang="en-US" smtClean="0"/>
              <a:t>‹#›</a:t>
            </a:fld>
            <a:endParaRPr lang="en-US"/>
          </a:p>
        </p:txBody>
      </p:sp>
    </p:spTree>
    <p:extLst>
      <p:ext uri="{BB962C8B-B14F-4D97-AF65-F5344CB8AC3E}">
        <p14:creationId xmlns:p14="http://schemas.microsoft.com/office/powerpoint/2010/main" val="2058254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EEA162-CDB1-D044-BAD0-E2C27D011A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0EA837-EA2D-FE87-22E6-8DE4E6626B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FF55F1-E170-9DED-98EC-59CE79077206}"/>
              </a:ext>
            </a:extLst>
          </p:cNvPr>
          <p:cNvSpPr>
            <a:spLocks noGrp="1"/>
          </p:cNvSpPr>
          <p:nvPr>
            <p:ph type="dt" sz="half" idx="10"/>
          </p:nvPr>
        </p:nvSpPr>
        <p:spPr/>
        <p:txBody>
          <a:bodyPr/>
          <a:lstStyle/>
          <a:p>
            <a:fld id="{214611E7-3E86-0040-ACCE-45710AE76653}" type="datetimeFigureOut">
              <a:rPr lang="en-US" smtClean="0"/>
              <a:t>12/14/25</a:t>
            </a:fld>
            <a:endParaRPr lang="en-US"/>
          </a:p>
        </p:txBody>
      </p:sp>
      <p:sp>
        <p:nvSpPr>
          <p:cNvPr id="5" name="Footer Placeholder 4">
            <a:extLst>
              <a:ext uri="{FF2B5EF4-FFF2-40B4-BE49-F238E27FC236}">
                <a16:creationId xmlns:a16="http://schemas.microsoft.com/office/drawing/2014/main" id="{CB0C498D-C40B-F20D-B1DF-FC29F5BF37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CD80DC-CC1D-F2B8-805F-C3F220A63612}"/>
              </a:ext>
            </a:extLst>
          </p:cNvPr>
          <p:cNvSpPr>
            <a:spLocks noGrp="1"/>
          </p:cNvSpPr>
          <p:nvPr>
            <p:ph type="sldNum" sz="quarter" idx="12"/>
          </p:nvPr>
        </p:nvSpPr>
        <p:spPr/>
        <p:txBody>
          <a:bodyPr/>
          <a:lstStyle/>
          <a:p>
            <a:fld id="{60D19A50-8F93-0541-BE38-1F9A22DA4D2D}" type="slidenum">
              <a:rPr lang="en-US" smtClean="0"/>
              <a:t>‹#›</a:t>
            </a:fld>
            <a:endParaRPr lang="en-US"/>
          </a:p>
        </p:txBody>
      </p:sp>
    </p:spTree>
    <p:extLst>
      <p:ext uri="{BB962C8B-B14F-4D97-AF65-F5344CB8AC3E}">
        <p14:creationId xmlns:p14="http://schemas.microsoft.com/office/powerpoint/2010/main" val="303555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02FB-82A9-B596-2A7D-02F0314558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A0140E-0C9A-BC54-42E0-286668DFB0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52ACC0-0A77-FC59-485B-7C746EA46960}"/>
              </a:ext>
            </a:extLst>
          </p:cNvPr>
          <p:cNvSpPr>
            <a:spLocks noGrp="1"/>
          </p:cNvSpPr>
          <p:nvPr>
            <p:ph type="dt" sz="half" idx="10"/>
          </p:nvPr>
        </p:nvSpPr>
        <p:spPr/>
        <p:txBody>
          <a:bodyPr/>
          <a:lstStyle/>
          <a:p>
            <a:fld id="{214611E7-3E86-0040-ACCE-45710AE76653}" type="datetimeFigureOut">
              <a:rPr lang="en-US" smtClean="0"/>
              <a:t>12/14/25</a:t>
            </a:fld>
            <a:endParaRPr lang="en-US"/>
          </a:p>
        </p:txBody>
      </p:sp>
      <p:sp>
        <p:nvSpPr>
          <p:cNvPr id="5" name="Footer Placeholder 4">
            <a:extLst>
              <a:ext uri="{FF2B5EF4-FFF2-40B4-BE49-F238E27FC236}">
                <a16:creationId xmlns:a16="http://schemas.microsoft.com/office/drawing/2014/main" id="{FAE34D6D-2A9B-2804-A194-2096247F2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519CD1-3F0D-9ED6-45F7-8D7120E4CFCB}"/>
              </a:ext>
            </a:extLst>
          </p:cNvPr>
          <p:cNvSpPr>
            <a:spLocks noGrp="1"/>
          </p:cNvSpPr>
          <p:nvPr>
            <p:ph type="sldNum" sz="quarter" idx="12"/>
          </p:nvPr>
        </p:nvSpPr>
        <p:spPr/>
        <p:txBody>
          <a:bodyPr/>
          <a:lstStyle/>
          <a:p>
            <a:fld id="{60D19A50-8F93-0541-BE38-1F9A22DA4D2D}" type="slidenum">
              <a:rPr lang="en-US" smtClean="0"/>
              <a:t>‹#›</a:t>
            </a:fld>
            <a:endParaRPr lang="en-US"/>
          </a:p>
        </p:txBody>
      </p:sp>
    </p:spTree>
    <p:extLst>
      <p:ext uri="{BB962C8B-B14F-4D97-AF65-F5344CB8AC3E}">
        <p14:creationId xmlns:p14="http://schemas.microsoft.com/office/powerpoint/2010/main" val="3808508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0E519-F3C6-648F-D546-0B9F4E82CD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283EF8-CDC0-C034-D915-FF9F70FF9E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A67FDC-5FAD-43E7-CBDF-0BBE6B4B0FD0}"/>
              </a:ext>
            </a:extLst>
          </p:cNvPr>
          <p:cNvSpPr>
            <a:spLocks noGrp="1"/>
          </p:cNvSpPr>
          <p:nvPr>
            <p:ph type="dt" sz="half" idx="10"/>
          </p:nvPr>
        </p:nvSpPr>
        <p:spPr/>
        <p:txBody>
          <a:bodyPr/>
          <a:lstStyle/>
          <a:p>
            <a:fld id="{214611E7-3E86-0040-ACCE-45710AE76653}" type="datetimeFigureOut">
              <a:rPr lang="en-US" smtClean="0"/>
              <a:t>12/14/25</a:t>
            </a:fld>
            <a:endParaRPr lang="en-US"/>
          </a:p>
        </p:txBody>
      </p:sp>
      <p:sp>
        <p:nvSpPr>
          <p:cNvPr id="5" name="Footer Placeholder 4">
            <a:extLst>
              <a:ext uri="{FF2B5EF4-FFF2-40B4-BE49-F238E27FC236}">
                <a16:creationId xmlns:a16="http://schemas.microsoft.com/office/drawing/2014/main" id="{C8D2E343-2A18-04FC-0F55-CA2B210B17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7DBB0-0596-DA7D-811B-8186086BC7A4}"/>
              </a:ext>
            </a:extLst>
          </p:cNvPr>
          <p:cNvSpPr>
            <a:spLocks noGrp="1"/>
          </p:cNvSpPr>
          <p:nvPr>
            <p:ph type="sldNum" sz="quarter" idx="12"/>
          </p:nvPr>
        </p:nvSpPr>
        <p:spPr/>
        <p:txBody>
          <a:bodyPr/>
          <a:lstStyle/>
          <a:p>
            <a:fld id="{60D19A50-8F93-0541-BE38-1F9A22DA4D2D}" type="slidenum">
              <a:rPr lang="en-US" smtClean="0"/>
              <a:t>‹#›</a:t>
            </a:fld>
            <a:endParaRPr lang="en-US"/>
          </a:p>
        </p:txBody>
      </p:sp>
    </p:spTree>
    <p:extLst>
      <p:ext uri="{BB962C8B-B14F-4D97-AF65-F5344CB8AC3E}">
        <p14:creationId xmlns:p14="http://schemas.microsoft.com/office/powerpoint/2010/main" val="194278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C77C-D0F7-7758-F20B-9D71024201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F73586-4205-DD16-7384-407E5042D2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A5F6FF-2CF0-238D-600E-9660AFE206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776108-D998-B94E-32E1-D0A934DAEE53}"/>
              </a:ext>
            </a:extLst>
          </p:cNvPr>
          <p:cNvSpPr>
            <a:spLocks noGrp="1"/>
          </p:cNvSpPr>
          <p:nvPr>
            <p:ph type="dt" sz="half" idx="10"/>
          </p:nvPr>
        </p:nvSpPr>
        <p:spPr/>
        <p:txBody>
          <a:bodyPr/>
          <a:lstStyle/>
          <a:p>
            <a:fld id="{214611E7-3E86-0040-ACCE-45710AE76653}" type="datetimeFigureOut">
              <a:rPr lang="en-US" smtClean="0"/>
              <a:t>12/14/25</a:t>
            </a:fld>
            <a:endParaRPr lang="en-US"/>
          </a:p>
        </p:txBody>
      </p:sp>
      <p:sp>
        <p:nvSpPr>
          <p:cNvPr id="6" name="Footer Placeholder 5">
            <a:extLst>
              <a:ext uri="{FF2B5EF4-FFF2-40B4-BE49-F238E27FC236}">
                <a16:creationId xmlns:a16="http://schemas.microsoft.com/office/drawing/2014/main" id="{0222377E-21D5-C152-375D-912B6806FC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37D5E2-D486-69A5-A743-8A6992B6028D}"/>
              </a:ext>
            </a:extLst>
          </p:cNvPr>
          <p:cNvSpPr>
            <a:spLocks noGrp="1"/>
          </p:cNvSpPr>
          <p:nvPr>
            <p:ph type="sldNum" sz="quarter" idx="12"/>
          </p:nvPr>
        </p:nvSpPr>
        <p:spPr/>
        <p:txBody>
          <a:bodyPr/>
          <a:lstStyle/>
          <a:p>
            <a:fld id="{60D19A50-8F93-0541-BE38-1F9A22DA4D2D}" type="slidenum">
              <a:rPr lang="en-US" smtClean="0"/>
              <a:t>‹#›</a:t>
            </a:fld>
            <a:endParaRPr lang="en-US"/>
          </a:p>
        </p:txBody>
      </p:sp>
    </p:spTree>
    <p:extLst>
      <p:ext uri="{BB962C8B-B14F-4D97-AF65-F5344CB8AC3E}">
        <p14:creationId xmlns:p14="http://schemas.microsoft.com/office/powerpoint/2010/main" val="2169574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C5C31-56A2-3694-D539-3ACE000949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8ADE0F-E9CE-FFFB-9106-B53E10DE8F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F426E0-83FA-3F2F-3BE4-D9A7DD91E5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008711-7946-E098-52DB-601569ACFF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25CEAB-D941-2689-9913-DE7D3194EC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6B5C7F-B1C8-A1B9-4A96-E6A86881D241}"/>
              </a:ext>
            </a:extLst>
          </p:cNvPr>
          <p:cNvSpPr>
            <a:spLocks noGrp="1"/>
          </p:cNvSpPr>
          <p:nvPr>
            <p:ph type="dt" sz="half" idx="10"/>
          </p:nvPr>
        </p:nvSpPr>
        <p:spPr/>
        <p:txBody>
          <a:bodyPr/>
          <a:lstStyle/>
          <a:p>
            <a:fld id="{214611E7-3E86-0040-ACCE-45710AE76653}" type="datetimeFigureOut">
              <a:rPr lang="en-US" smtClean="0"/>
              <a:t>12/14/25</a:t>
            </a:fld>
            <a:endParaRPr lang="en-US"/>
          </a:p>
        </p:txBody>
      </p:sp>
      <p:sp>
        <p:nvSpPr>
          <p:cNvPr id="8" name="Footer Placeholder 7">
            <a:extLst>
              <a:ext uri="{FF2B5EF4-FFF2-40B4-BE49-F238E27FC236}">
                <a16:creationId xmlns:a16="http://schemas.microsoft.com/office/drawing/2014/main" id="{E1C31985-CB9E-1B3C-767F-001EFB65E6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B4D915-48E2-C403-923B-E198850F6BF4}"/>
              </a:ext>
            </a:extLst>
          </p:cNvPr>
          <p:cNvSpPr>
            <a:spLocks noGrp="1"/>
          </p:cNvSpPr>
          <p:nvPr>
            <p:ph type="sldNum" sz="quarter" idx="12"/>
          </p:nvPr>
        </p:nvSpPr>
        <p:spPr/>
        <p:txBody>
          <a:bodyPr/>
          <a:lstStyle/>
          <a:p>
            <a:fld id="{60D19A50-8F93-0541-BE38-1F9A22DA4D2D}" type="slidenum">
              <a:rPr lang="en-US" smtClean="0"/>
              <a:t>‹#›</a:t>
            </a:fld>
            <a:endParaRPr lang="en-US"/>
          </a:p>
        </p:txBody>
      </p:sp>
    </p:spTree>
    <p:extLst>
      <p:ext uri="{BB962C8B-B14F-4D97-AF65-F5344CB8AC3E}">
        <p14:creationId xmlns:p14="http://schemas.microsoft.com/office/powerpoint/2010/main" val="1741653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C3ED-0CEA-E144-DC42-6EF4899AC6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C74F99-B9B8-46D2-F2CA-A569ED8AD4F6}"/>
              </a:ext>
            </a:extLst>
          </p:cNvPr>
          <p:cNvSpPr>
            <a:spLocks noGrp="1"/>
          </p:cNvSpPr>
          <p:nvPr>
            <p:ph type="dt" sz="half" idx="10"/>
          </p:nvPr>
        </p:nvSpPr>
        <p:spPr/>
        <p:txBody>
          <a:bodyPr/>
          <a:lstStyle/>
          <a:p>
            <a:fld id="{214611E7-3E86-0040-ACCE-45710AE76653}" type="datetimeFigureOut">
              <a:rPr lang="en-US" smtClean="0"/>
              <a:t>12/14/25</a:t>
            </a:fld>
            <a:endParaRPr lang="en-US"/>
          </a:p>
        </p:txBody>
      </p:sp>
      <p:sp>
        <p:nvSpPr>
          <p:cNvPr id="4" name="Footer Placeholder 3">
            <a:extLst>
              <a:ext uri="{FF2B5EF4-FFF2-40B4-BE49-F238E27FC236}">
                <a16:creationId xmlns:a16="http://schemas.microsoft.com/office/drawing/2014/main" id="{5EBED854-F5D3-450B-EAB2-16369938DC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A9704A-ECA1-180F-26D1-91DF6FEA8143}"/>
              </a:ext>
            </a:extLst>
          </p:cNvPr>
          <p:cNvSpPr>
            <a:spLocks noGrp="1"/>
          </p:cNvSpPr>
          <p:nvPr>
            <p:ph type="sldNum" sz="quarter" idx="12"/>
          </p:nvPr>
        </p:nvSpPr>
        <p:spPr/>
        <p:txBody>
          <a:bodyPr/>
          <a:lstStyle/>
          <a:p>
            <a:fld id="{60D19A50-8F93-0541-BE38-1F9A22DA4D2D}" type="slidenum">
              <a:rPr lang="en-US" smtClean="0"/>
              <a:t>‹#›</a:t>
            </a:fld>
            <a:endParaRPr lang="en-US"/>
          </a:p>
        </p:txBody>
      </p:sp>
    </p:spTree>
    <p:extLst>
      <p:ext uri="{BB962C8B-B14F-4D97-AF65-F5344CB8AC3E}">
        <p14:creationId xmlns:p14="http://schemas.microsoft.com/office/powerpoint/2010/main" val="483793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B3A23-6813-E053-7D4E-8F45F753E48B}"/>
              </a:ext>
            </a:extLst>
          </p:cNvPr>
          <p:cNvSpPr>
            <a:spLocks noGrp="1"/>
          </p:cNvSpPr>
          <p:nvPr>
            <p:ph type="dt" sz="half" idx="10"/>
          </p:nvPr>
        </p:nvSpPr>
        <p:spPr/>
        <p:txBody>
          <a:bodyPr/>
          <a:lstStyle/>
          <a:p>
            <a:fld id="{214611E7-3E86-0040-ACCE-45710AE76653}" type="datetimeFigureOut">
              <a:rPr lang="en-US" smtClean="0"/>
              <a:t>12/14/25</a:t>
            </a:fld>
            <a:endParaRPr lang="en-US"/>
          </a:p>
        </p:txBody>
      </p:sp>
      <p:sp>
        <p:nvSpPr>
          <p:cNvPr id="3" name="Footer Placeholder 2">
            <a:extLst>
              <a:ext uri="{FF2B5EF4-FFF2-40B4-BE49-F238E27FC236}">
                <a16:creationId xmlns:a16="http://schemas.microsoft.com/office/drawing/2014/main" id="{F92B3EF7-17B3-2DBB-D6FF-6CA5855546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18AD90-17A4-8DE0-B8A3-C51E069E0138}"/>
              </a:ext>
            </a:extLst>
          </p:cNvPr>
          <p:cNvSpPr>
            <a:spLocks noGrp="1"/>
          </p:cNvSpPr>
          <p:nvPr>
            <p:ph type="sldNum" sz="quarter" idx="12"/>
          </p:nvPr>
        </p:nvSpPr>
        <p:spPr/>
        <p:txBody>
          <a:bodyPr/>
          <a:lstStyle/>
          <a:p>
            <a:fld id="{60D19A50-8F93-0541-BE38-1F9A22DA4D2D}" type="slidenum">
              <a:rPr lang="en-US" smtClean="0"/>
              <a:t>‹#›</a:t>
            </a:fld>
            <a:endParaRPr lang="en-US"/>
          </a:p>
        </p:txBody>
      </p:sp>
    </p:spTree>
    <p:extLst>
      <p:ext uri="{BB962C8B-B14F-4D97-AF65-F5344CB8AC3E}">
        <p14:creationId xmlns:p14="http://schemas.microsoft.com/office/powerpoint/2010/main" val="1819233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1FFE-EEAE-4772-ED41-1E8A316D47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002473-0714-63AB-0316-91F6ABC682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5C714-5704-4E64-EEF3-EBE6AD362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B666B8-79C0-3A20-AEF0-72F14776275B}"/>
              </a:ext>
            </a:extLst>
          </p:cNvPr>
          <p:cNvSpPr>
            <a:spLocks noGrp="1"/>
          </p:cNvSpPr>
          <p:nvPr>
            <p:ph type="dt" sz="half" idx="10"/>
          </p:nvPr>
        </p:nvSpPr>
        <p:spPr/>
        <p:txBody>
          <a:bodyPr/>
          <a:lstStyle/>
          <a:p>
            <a:fld id="{214611E7-3E86-0040-ACCE-45710AE76653}" type="datetimeFigureOut">
              <a:rPr lang="en-US" smtClean="0"/>
              <a:t>12/14/25</a:t>
            </a:fld>
            <a:endParaRPr lang="en-US"/>
          </a:p>
        </p:txBody>
      </p:sp>
      <p:sp>
        <p:nvSpPr>
          <p:cNvPr id="6" name="Footer Placeholder 5">
            <a:extLst>
              <a:ext uri="{FF2B5EF4-FFF2-40B4-BE49-F238E27FC236}">
                <a16:creationId xmlns:a16="http://schemas.microsoft.com/office/drawing/2014/main" id="{244DA3C2-3388-F22E-98DA-70185450B3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9C2438-5B5D-2BF9-5060-29634E758A5C}"/>
              </a:ext>
            </a:extLst>
          </p:cNvPr>
          <p:cNvSpPr>
            <a:spLocks noGrp="1"/>
          </p:cNvSpPr>
          <p:nvPr>
            <p:ph type="sldNum" sz="quarter" idx="12"/>
          </p:nvPr>
        </p:nvSpPr>
        <p:spPr/>
        <p:txBody>
          <a:bodyPr/>
          <a:lstStyle/>
          <a:p>
            <a:fld id="{60D19A50-8F93-0541-BE38-1F9A22DA4D2D}" type="slidenum">
              <a:rPr lang="en-US" smtClean="0"/>
              <a:t>‹#›</a:t>
            </a:fld>
            <a:endParaRPr lang="en-US"/>
          </a:p>
        </p:txBody>
      </p:sp>
    </p:spTree>
    <p:extLst>
      <p:ext uri="{BB962C8B-B14F-4D97-AF65-F5344CB8AC3E}">
        <p14:creationId xmlns:p14="http://schemas.microsoft.com/office/powerpoint/2010/main" val="3173950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8C3EB-8AF5-3116-7A0E-6CAF55E8BD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F0F69F-6D28-73F8-68A2-D11FAAD60C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7DDD1E-6BD0-10E5-F7F9-BE7B62D5BB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851088-8341-0C92-5E82-7BC860F198BC}"/>
              </a:ext>
            </a:extLst>
          </p:cNvPr>
          <p:cNvSpPr>
            <a:spLocks noGrp="1"/>
          </p:cNvSpPr>
          <p:nvPr>
            <p:ph type="dt" sz="half" idx="10"/>
          </p:nvPr>
        </p:nvSpPr>
        <p:spPr/>
        <p:txBody>
          <a:bodyPr/>
          <a:lstStyle/>
          <a:p>
            <a:fld id="{214611E7-3E86-0040-ACCE-45710AE76653}" type="datetimeFigureOut">
              <a:rPr lang="en-US" smtClean="0"/>
              <a:t>12/14/25</a:t>
            </a:fld>
            <a:endParaRPr lang="en-US"/>
          </a:p>
        </p:txBody>
      </p:sp>
      <p:sp>
        <p:nvSpPr>
          <p:cNvPr id="6" name="Footer Placeholder 5">
            <a:extLst>
              <a:ext uri="{FF2B5EF4-FFF2-40B4-BE49-F238E27FC236}">
                <a16:creationId xmlns:a16="http://schemas.microsoft.com/office/drawing/2014/main" id="{9F6E784B-F4AF-7B94-48E0-08F78A065F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D065DE-3501-92BB-C46E-109B19ADC6D3}"/>
              </a:ext>
            </a:extLst>
          </p:cNvPr>
          <p:cNvSpPr>
            <a:spLocks noGrp="1"/>
          </p:cNvSpPr>
          <p:nvPr>
            <p:ph type="sldNum" sz="quarter" idx="12"/>
          </p:nvPr>
        </p:nvSpPr>
        <p:spPr/>
        <p:txBody>
          <a:bodyPr/>
          <a:lstStyle/>
          <a:p>
            <a:fld id="{60D19A50-8F93-0541-BE38-1F9A22DA4D2D}" type="slidenum">
              <a:rPr lang="en-US" smtClean="0"/>
              <a:t>‹#›</a:t>
            </a:fld>
            <a:endParaRPr lang="en-US"/>
          </a:p>
        </p:txBody>
      </p:sp>
    </p:spTree>
    <p:extLst>
      <p:ext uri="{BB962C8B-B14F-4D97-AF65-F5344CB8AC3E}">
        <p14:creationId xmlns:p14="http://schemas.microsoft.com/office/powerpoint/2010/main" val="3278649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FEC07-D2EF-1C4A-B0A3-23C7B88181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E78CC9-9BB5-311A-415B-F642BFEB67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E2B05F-3C1F-F25E-E34A-B15259971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14611E7-3E86-0040-ACCE-45710AE76653}" type="datetimeFigureOut">
              <a:rPr lang="en-US" smtClean="0"/>
              <a:t>12/14/25</a:t>
            </a:fld>
            <a:endParaRPr lang="en-US"/>
          </a:p>
        </p:txBody>
      </p:sp>
      <p:sp>
        <p:nvSpPr>
          <p:cNvPr id="5" name="Footer Placeholder 4">
            <a:extLst>
              <a:ext uri="{FF2B5EF4-FFF2-40B4-BE49-F238E27FC236}">
                <a16:creationId xmlns:a16="http://schemas.microsoft.com/office/drawing/2014/main" id="{5B72D598-998D-BE94-09CD-C43B9409DC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D7B1FB4-D7A1-2276-160D-F9F5BB5E8C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0D19A50-8F93-0541-BE38-1F9A22DA4D2D}" type="slidenum">
              <a:rPr lang="en-US" smtClean="0"/>
              <a:t>‹#›</a:t>
            </a:fld>
            <a:endParaRPr lang="en-US"/>
          </a:p>
        </p:txBody>
      </p:sp>
    </p:spTree>
    <p:extLst>
      <p:ext uri="{BB962C8B-B14F-4D97-AF65-F5344CB8AC3E}">
        <p14:creationId xmlns:p14="http://schemas.microsoft.com/office/powerpoint/2010/main" val="2817699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D577F-4D53-5B2B-81E4-A301126B085D}"/>
              </a:ext>
            </a:extLst>
          </p:cNvPr>
          <p:cNvSpPr>
            <a:spLocks noGrp="1"/>
          </p:cNvSpPr>
          <p:nvPr>
            <p:ph type="ctrTitle"/>
          </p:nvPr>
        </p:nvSpPr>
        <p:spPr>
          <a:xfrm>
            <a:off x="2197101" y="735283"/>
            <a:ext cx="4978399" cy="3165045"/>
          </a:xfrm>
        </p:spPr>
        <p:txBody>
          <a:bodyPr anchor="b">
            <a:normAutofit/>
          </a:bodyPr>
          <a:lstStyle/>
          <a:p>
            <a:pPr algn="l"/>
            <a:r>
              <a:rPr lang="en-US" sz="4800">
                <a:ea typeface="+mj-lt"/>
                <a:cs typeface="+mj-lt"/>
              </a:rPr>
              <a:t>A2AForge – Crafting Intelligent Cloud Agents with A2A and MCP</a:t>
            </a:r>
            <a:endParaRPr lang="en-US" sz="4800"/>
          </a:p>
        </p:txBody>
      </p:sp>
      <p:sp>
        <p:nvSpPr>
          <p:cNvPr id="3" name="Subtitle 2">
            <a:extLst>
              <a:ext uri="{FF2B5EF4-FFF2-40B4-BE49-F238E27FC236}">
                <a16:creationId xmlns:a16="http://schemas.microsoft.com/office/drawing/2014/main" id="{61B9B969-1B12-F0CD-EFE0-8147999BFB45}"/>
              </a:ext>
            </a:extLst>
          </p:cNvPr>
          <p:cNvSpPr>
            <a:spLocks noGrp="1"/>
          </p:cNvSpPr>
          <p:nvPr>
            <p:ph type="subTitle" idx="1"/>
          </p:nvPr>
        </p:nvSpPr>
        <p:spPr>
          <a:xfrm>
            <a:off x="2197101" y="4078423"/>
            <a:ext cx="4978399" cy="2058657"/>
          </a:xfrm>
        </p:spPr>
        <p:txBody>
          <a:bodyPr vert="horz" lIns="91440" tIns="45720" rIns="91440" bIns="45720" rtlCol="0">
            <a:normAutofit/>
          </a:bodyPr>
          <a:lstStyle/>
          <a:p>
            <a:pPr algn="l"/>
            <a:r>
              <a:rPr lang="en-US" sz="1900">
                <a:ea typeface="+mn-lt"/>
                <a:cs typeface="+mn-lt"/>
              </a:rPr>
              <a:t>TEAM MEMBERS: </a:t>
            </a:r>
          </a:p>
          <a:p>
            <a:pPr algn="l"/>
            <a:r>
              <a:rPr lang="en-US" sz="1900">
                <a:ea typeface="+mn-lt"/>
                <a:cs typeface="+mn-lt"/>
              </a:rPr>
              <a:t>APURVA KARNE (018221801 ) </a:t>
            </a:r>
          </a:p>
          <a:p>
            <a:pPr algn="l"/>
            <a:r>
              <a:rPr lang="en-US" sz="1900">
                <a:ea typeface="+mn-lt"/>
                <a:cs typeface="+mn-lt"/>
              </a:rPr>
              <a:t>CHANDINI SAISRI UPPUGANTI (018228483 ) </a:t>
            </a:r>
          </a:p>
          <a:p>
            <a:pPr algn="l"/>
            <a:r>
              <a:rPr lang="en-US" sz="1900">
                <a:ea typeface="+mn-lt"/>
                <a:cs typeface="+mn-lt"/>
              </a:rPr>
              <a:t>HARSHAVARDHAN REDDY (018239936) </a:t>
            </a:r>
          </a:p>
          <a:p>
            <a:pPr algn="l"/>
            <a:r>
              <a:rPr lang="en-US" sz="1900">
                <a:ea typeface="+mn-lt"/>
                <a:cs typeface="+mn-lt"/>
              </a:rPr>
              <a:t>ROSHINI JOGA (0182211736)</a:t>
            </a:r>
            <a:endParaRPr lang="en-US" sz="1900"/>
          </a:p>
        </p:txBody>
      </p:sp>
      <p:pic>
        <p:nvPicPr>
          <p:cNvPr id="30" name="Graphic 29" descr="Cloud">
            <a:extLst>
              <a:ext uri="{FF2B5EF4-FFF2-40B4-BE49-F238E27FC236}">
                <a16:creationId xmlns:a16="http://schemas.microsoft.com/office/drawing/2014/main" id="{3340D3FD-7FB0-3486-92FE-168A4A0562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0576" y="3255398"/>
            <a:ext cx="1289051" cy="1289051"/>
          </a:xfrm>
          <a:prstGeom prst="rect">
            <a:avLst/>
          </a:prstGeom>
        </p:spPr>
      </p:pic>
      <p:pic>
        <p:nvPicPr>
          <p:cNvPr id="31" name="Graphic 30" descr="Cloud">
            <a:extLst>
              <a:ext uri="{FF2B5EF4-FFF2-40B4-BE49-F238E27FC236}">
                <a16:creationId xmlns:a16="http://schemas.microsoft.com/office/drawing/2014/main" id="{6A44923E-BCDC-441E-9BE2-E95CE795173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304635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089D27-7622-DB96-F143-23826A08969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Create S3 bucket</a:t>
            </a:r>
          </a:p>
        </p:txBody>
      </p:sp>
      <p:pic>
        <p:nvPicPr>
          <p:cNvPr id="4" name="Content Placeholder 3">
            <a:extLst>
              <a:ext uri="{FF2B5EF4-FFF2-40B4-BE49-F238E27FC236}">
                <a16:creationId xmlns:a16="http://schemas.microsoft.com/office/drawing/2014/main" id="{85BE0BE8-B2D6-849B-F57C-5EC991ACAACD}"/>
              </a:ext>
            </a:extLst>
          </p:cNvPr>
          <p:cNvPicPr>
            <a:picLocks noGrp="1" noChangeAspect="1"/>
          </p:cNvPicPr>
          <p:nvPr>
            <p:ph idx="1"/>
          </p:nvPr>
        </p:nvPicPr>
        <p:blipFill>
          <a:blip r:embed="rId2"/>
          <a:stretch>
            <a:fillRect/>
          </a:stretch>
        </p:blipFill>
        <p:spPr>
          <a:xfrm>
            <a:off x="4777316" y="1317342"/>
            <a:ext cx="6780700" cy="4220986"/>
          </a:xfrm>
          <a:prstGeom prst="rect">
            <a:avLst/>
          </a:prstGeom>
        </p:spPr>
      </p:pic>
    </p:spTree>
    <p:extLst>
      <p:ext uri="{BB962C8B-B14F-4D97-AF65-F5344CB8AC3E}">
        <p14:creationId xmlns:p14="http://schemas.microsoft.com/office/powerpoint/2010/main" val="1236413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BFB571-9AC5-5F26-EF25-2D6B20BD86D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Delete S3 bucket</a:t>
            </a:r>
          </a:p>
        </p:txBody>
      </p:sp>
      <p:pic>
        <p:nvPicPr>
          <p:cNvPr id="4" name="Content Placeholder 3">
            <a:extLst>
              <a:ext uri="{FF2B5EF4-FFF2-40B4-BE49-F238E27FC236}">
                <a16:creationId xmlns:a16="http://schemas.microsoft.com/office/drawing/2014/main" id="{518EB4D0-F6E5-718F-3F67-4399E3F81CE5}"/>
              </a:ext>
            </a:extLst>
          </p:cNvPr>
          <p:cNvPicPr>
            <a:picLocks noGrp="1" noChangeAspect="1"/>
          </p:cNvPicPr>
          <p:nvPr>
            <p:ph idx="1"/>
          </p:nvPr>
        </p:nvPicPr>
        <p:blipFill>
          <a:blip r:embed="rId2"/>
          <a:stretch>
            <a:fillRect/>
          </a:stretch>
        </p:blipFill>
        <p:spPr>
          <a:xfrm>
            <a:off x="4777316" y="1368199"/>
            <a:ext cx="6780700" cy="4119273"/>
          </a:xfrm>
          <a:prstGeom prst="rect">
            <a:avLst/>
          </a:prstGeom>
        </p:spPr>
      </p:pic>
    </p:spTree>
    <p:extLst>
      <p:ext uri="{BB962C8B-B14F-4D97-AF65-F5344CB8AC3E}">
        <p14:creationId xmlns:p14="http://schemas.microsoft.com/office/powerpoint/2010/main" val="718608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FFFB8-D932-BD00-F99E-F66B21048AE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Create EC2 instance</a:t>
            </a:r>
          </a:p>
        </p:txBody>
      </p:sp>
      <p:pic>
        <p:nvPicPr>
          <p:cNvPr id="4" name="Content Placeholder 3">
            <a:extLst>
              <a:ext uri="{FF2B5EF4-FFF2-40B4-BE49-F238E27FC236}">
                <a16:creationId xmlns:a16="http://schemas.microsoft.com/office/drawing/2014/main" id="{1E9B5918-2055-A40E-9C31-1F57EEE9468C}"/>
              </a:ext>
            </a:extLst>
          </p:cNvPr>
          <p:cNvPicPr>
            <a:picLocks noGrp="1" noChangeAspect="1"/>
          </p:cNvPicPr>
          <p:nvPr>
            <p:ph idx="1"/>
          </p:nvPr>
        </p:nvPicPr>
        <p:blipFill>
          <a:blip r:embed="rId2"/>
          <a:stretch>
            <a:fillRect/>
          </a:stretch>
        </p:blipFill>
        <p:spPr>
          <a:xfrm>
            <a:off x="4777316" y="1139350"/>
            <a:ext cx="6780700" cy="4576971"/>
          </a:xfrm>
          <a:prstGeom prst="rect">
            <a:avLst/>
          </a:prstGeom>
        </p:spPr>
      </p:pic>
    </p:spTree>
    <p:extLst>
      <p:ext uri="{BB962C8B-B14F-4D97-AF65-F5344CB8AC3E}">
        <p14:creationId xmlns:p14="http://schemas.microsoft.com/office/powerpoint/2010/main" val="1610575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674BAC2-4294-60E9-04D8-A945EAA25856}"/>
              </a:ext>
            </a:extLst>
          </p:cNvPr>
          <p:cNvPicPr>
            <a:picLocks noGrp="1" noChangeAspect="1"/>
          </p:cNvPicPr>
          <p:nvPr>
            <p:ph idx="1"/>
          </p:nvPr>
        </p:nvPicPr>
        <p:blipFill>
          <a:blip r:embed="rId2"/>
          <a:stretch>
            <a:fillRect/>
          </a:stretch>
        </p:blipFill>
        <p:spPr>
          <a:xfrm>
            <a:off x="237692" y="1315510"/>
            <a:ext cx="11715344" cy="4222685"/>
          </a:xfrm>
          <a:prstGeom prst="rect">
            <a:avLst/>
          </a:prstGeom>
        </p:spPr>
      </p:pic>
    </p:spTree>
    <p:extLst>
      <p:ext uri="{BB962C8B-B14F-4D97-AF65-F5344CB8AC3E}">
        <p14:creationId xmlns:p14="http://schemas.microsoft.com/office/powerpoint/2010/main" val="3168375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72E472-22EA-EAE1-49D8-90303868DBF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Terminate EC2 instance</a:t>
            </a:r>
          </a:p>
        </p:txBody>
      </p:sp>
      <p:pic>
        <p:nvPicPr>
          <p:cNvPr id="4" name="Content Placeholder 3">
            <a:extLst>
              <a:ext uri="{FF2B5EF4-FFF2-40B4-BE49-F238E27FC236}">
                <a16:creationId xmlns:a16="http://schemas.microsoft.com/office/drawing/2014/main" id="{AA7F99E7-20F2-840D-0C36-E9EC8B163790}"/>
              </a:ext>
            </a:extLst>
          </p:cNvPr>
          <p:cNvPicPr>
            <a:picLocks noGrp="1" noChangeAspect="1"/>
          </p:cNvPicPr>
          <p:nvPr>
            <p:ph idx="1"/>
          </p:nvPr>
        </p:nvPicPr>
        <p:blipFill>
          <a:blip r:embed="rId2"/>
          <a:stretch>
            <a:fillRect/>
          </a:stretch>
        </p:blipFill>
        <p:spPr>
          <a:xfrm>
            <a:off x="4777316" y="1308867"/>
            <a:ext cx="6780700" cy="4237937"/>
          </a:xfrm>
          <a:prstGeom prst="rect">
            <a:avLst/>
          </a:prstGeom>
        </p:spPr>
      </p:pic>
    </p:spTree>
    <p:extLst>
      <p:ext uri="{BB962C8B-B14F-4D97-AF65-F5344CB8AC3E}">
        <p14:creationId xmlns:p14="http://schemas.microsoft.com/office/powerpoint/2010/main" val="2108277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EE742-2263-769E-5428-4E070E970C65}"/>
              </a:ext>
            </a:extLst>
          </p:cNvPr>
          <p:cNvPicPr>
            <a:picLocks noChangeAspect="1"/>
          </p:cNvPicPr>
          <p:nvPr/>
        </p:nvPicPr>
        <p:blipFill>
          <a:blip r:embed="rId2"/>
          <a:stretch>
            <a:fillRect/>
          </a:stretch>
        </p:blipFill>
        <p:spPr>
          <a:xfrm>
            <a:off x="193695" y="1712136"/>
            <a:ext cx="11810014" cy="2425120"/>
          </a:xfrm>
          <a:prstGeom prst="rect">
            <a:avLst/>
          </a:prstGeom>
        </p:spPr>
      </p:pic>
    </p:spTree>
    <p:extLst>
      <p:ext uri="{BB962C8B-B14F-4D97-AF65-F5344CB8AC3E}">
        <p14:creationId xmlns:p14="http://schemas.microsoft.com/office/powerpoint/2010/main" val="3445698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4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Rectangle 5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2E2D0F-9F36-A120-C29F-0790B48135A5}"/>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rPr>
              <a:t>Conclusion</a:t>
            </a:r>
            <a:endParaRPr lang="en-US" sz="4000">
              <a:solidFill>
                <a:srgbClr val="FFFFFF"/>
              </a:solidFill>
            </a:endParaRPr>
          </a:p>
        </p:txBody>
      </p:sp>
      <p:sp>
        <p:nvSpPr>
          <p:cNvPr id="3" name="Content Placeholder 2">
            <a:extLst>
              <a:ext uri="{FF2B5EF4-FFF2-40B4-BE49-F238E27FC236}">
                <a16:creationId xmlns:a16="http://schemas.microsoft.com/office/drawing/2014/main" id="{0E7E8946-0E15-D0F9-B763-4E9B159CFEDE}"/>
              </a:ext>
            </a:extLst>
          </p:cNvPr>
          <p:cNvSpPr>
            <a:spLocks noGrp="1"/>
          </p:cNvSpPr>
          <p:nvPr>
            <p:ph idx="1"/>
          </p:nvPr>
        </p:nvSpPr>
        <p:spPr>
          <a:xfrm>
            <a:off x="4810259" y="649480"/>
            <a:ext cx="6555347" cy="6218658"/>
          </a:xfrm>
        </p:spPr>
        <p:txBody>
          <a:bodyPr anchor="ctr">
            <a:normAutofit/>
          </a:bodyPr>
          <a:lstStyle/>
          <a:p>
            <a:pPr marL="0" indent="0">
              <a:buNone/>
            </a:pPr>
            <a:r>
              <a:rPr lang="en-US" sz="1400" b="1" dirty="0"/>
              <a:t>A2AForge: The Future of Cloud Automation</a:t>
            </a:r>
          </a:p>
          <a:p>
            <a:r>
              <a:rPr lang="en-US" sz="1400" dirty="0"/>
              <a:t>Demonstrates how </a:t>
            </a:r>
            <a:r>
              <a:rPr lang="en-US" sz="1400" b="1" dirty="0"/>
              <a:t>multi-agent AI systems</a:t>
            </a:r>
            <a:r>
              <a:rPr lang="en-US" sz="1400" dirty="0"/>
              <a:t> can transform cloud operations</a:t>
            </a:r>
          </a:p>
          <a:p>
            <a:r>
              <a:rPr lang="en-US" sz="1400" dirty="0"/>
              <a:t>Simplifies AWS management through </a:t>
            </a:r>
            <a:r>
              <a:rPr lang="en-US" sz="1400" b="1" dirty="0"/>
              <a:t>natural language interaction</a:t>
            </a:r>
            <a:endParaRPr lang="en-US" sz="1400" dirty="0"/>
          </a:p>
          <a:p>
            <a:r>
              <a:rPr lang="en-US" sz="1400" dirty="0"/>
              <a:t>Leverages </a:t>
            </a:r>
            <a:r>
              <a:rPr lang="en-US" sz="1400" b="1" dirty="0"/>
              <a:t>A2A protocol</a:t>
            </a:r>
            <a:r>
              <a:rPr lang="en-US" sz="1400" dirty="0"/>
              <a:t> and </a:t>
            </a:r>
            <a:r>
              <a:rPr lang="en-US" sz="1400" b="1" dirty="0"/>
              <a:t>MCP</a:t>
            </a:r>
            <a:r>
              <a:rPr lang="en-US" sz="1400" dirty="0"/>
              <a:t> to enable autonomous, collaborative agents</a:t>
            </a:r>
          </a:p>
          <a:p>
            <a:r>
              <a:rPr lang="en-US" sz="1400" dirty="0"/>
              <a:t>Delivers a scalable, modular framework for EC2, S3, and future cloud services</a:t>
            </a:r>
          </a:p>
          <a:p>
            <a:r>
              <a:rPr lang="en-US" sz="1400" dirty="0"/>
              <a:t>Reduces human effort, minimizes errors, and accelerates DevOps workflows</a:t>
            </a:r>
          </a:p>
          <a:p>
            <a:pPr marL="0" indent="0">
              <a:buNone/>
            </a:pPr>
            <a:r>
              <a:rPr lang="en-US" sz="1400" b="1" dirty="0"/>
              <a:t>Key Takeaway</a:t>
            </a:r>
            <a:endParaRPr lang="en-US" sz="1400" dirty="0"/>
          </a:p>
          <a:p>
            <a:r>
              <a:rPr lang="en-US" sz="1400" b="1" dirty="0"/>
              <a:t>A2AForge proves that cloud infrastructure can be managed intelligently  - not through commands, but through conversations.</a:t>
            </a:r>
          </a:p>
          <a:p>
            <a:pPr marL="0" indent="0">
              <a:buNone/>
            </a:pPr>
            <a:r>
              <a:rPr lang="en-US" sz="1400" b="1" dirty="0"/>
              <a:t>Looking Ahead</a:t>
            </a:r>
          </a:p>
          <a:p>
            <a:r>
              <a:rPr lang="en-US" sz="1400" dirty="0"/>
              <a:t>Expanding agents (Lambda, IAM, CloudWatch, RDS)</a:t>
            </a:r>
          </a:p>
          <a:p>
            <a:r>
              <a:rPr lang="en-US" sz="1400" dirty="0"/>
              <a:t>Advanced cost monitoring and rollback capabilities</a:t>
            </a:r>
          </a:p>
          <a:p>
            <a:r>
              <a:rPr lang="en-US" sz="1400" dirty="0"/>
              <a:t>Secure, production-grade web UI</a:t>
            </a:r>
          </a:p>
          <a:p>
            <a:r>
              <a:rPr lang="en-US" sz="1400" dirty="0"/>
              <a:t>Full multi-agent orchestration for enterprise DevOps</a:t>
            </a:r>
          </a:p>
          <a:p>
            <a:pPr marL="0" indent="0">
              <a:buNone/>
            </a:pPr>
            <a:endParaRPr lang="en-US" sz="1400" dirty="0"/>
          </a:p>
          <a:p>
            <a:pPr marL="0" indent="0">
              <a:buNone/>
            </a:pPr>
            <a:endParaRPr lang="en-US" sz="1400" dirty="0"/>
          </a:p>
          <a:p>
            <a:endParaRPr lang="en-US" sz="1400" dirty="0"/>
          </a:p>
        </p:txBody>
      </p:sp>
    </p:spTree>
    <p:extLst>
      <p:ext uri="{BB962C8B-B14F-4D97-AF65-F5344CB8AC3E}">
        <p14:creationId xmlns:p14="http://schemas.microsoft.com/office/powerpoint/2010/main" val="68368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20744E93-0789-267E-C78A-777A292AD445}"/>
              </a:ext>
            </a:extLst>
          </p:cNvPr>
          <p:cNvSpPr txBox="1"/>
          <p:nvPr/>
        </p:nvSpPr>
        <p:spPr>
          <a:xfrm>
            <a:off x="2043952" y="685800"/>
            <a:ext cx="3173507" cy="32004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Thank you !</a:t>
            </a:r>
          </a:p>
        </p:txBody>
      </p:sp>
      <p:pic>
        <p:nvPicPr>
          <p:cNvPr id="8" name="Graphic 7" descr="Handshake">
            <a:extLst>
              <a:ext uri="{FF2B5EF4-FFF2-40B4-BE49-F238E27FC236}">
                <a16:creationId xmlns:a16="http://schemas.microsoft.com/office/drawing/2014/main" id="{48B0011B-9C67-0D56-E4D6-3B41934BFA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6253" y="957860"/>
            <a:ext cx="4942280" cy="4942280"/>
          </a:xfrm>
          <a:prstGeom prst="rect">
            <a:avLst/>
          </a:prstGeom>
        </p:spPr>
      </p:pic>
    </p:spTree>
    <p:extLst>
      <p:ext uri="{BB962C8B-B14F-4D97-AF65-F5344CB8AC3E}">
        <p14:creationId xmlns:p14="http://schemas.microsoft.com/office/powerpoint/2010/main" val="1707107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7" name="Group 6">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9"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11711E5-3262-8FAB-4D27-63A4E1C6C098}"/>
              </a:ext>
            </a:extLst>
          </p:cNvPr>
          <p:cNvSpPr>
            <a:spLocks noGrp="1"/>
          </p:cNvSpPr>
          <p:nvPr>
            <p:ph type="title"/>
          </p:nvPr>
        </p:nvSpPr>
        <p:spPr>
          <a:xfrm>
            <a:off x="640080" y="1243013"/>
            <a:ext cx="3855720" cy="4371974"/>
          </a:xfrm>
        </p:spPr>
        <p:txBody>
          <a:bodyPr>
            <a:normAutofit/>
          </a:bodyPr>
          <a:lstStyle/>
          <a:p>
            <a:r>
              <a:rPr lang="en-US" sz="3600" b="1">
                <a:solidFill>
                  <a:schemeClr val="tx2"/>
                </a:solidFill>
              </a:rPr>
              <a:t>Problem Statement</a:t>
            </a:r>
            <a:endParaRPr lang="en-US" sz="3600">
              <a:solidFill>
                <a:schemeClr val="tx2"/>
              </a:solidFill>
            </a:endParaRPr>
          </a:p>
        </p:txBody>
      </p:sp>
      <p:sp>
        <p:nvSpPr>
          <p:cNvPr id="3" name="Content Placeholder 2">
            <a:extLst>
              <a:ext uri="{FF2B5EF4-FFF2-40B4-BE49-F238E27FC236}">
                <a16:creationId xmlns:a16="http://schemas.microsoft.com/office/drawing/2014/main" id="{7BF34523-365C-2C2B-28EC-97EE3F41D05B}"/>
              </a:ext>
            </a:extLst>
          </p:cNvPr>
          <p:cNvSpPr>
            <a:spLocks noGrp="1"/>
          </p:cNvSpPr>
          <p:nvPr>
            <p:ph idx="1"/>
          </p:nvPr>
        </p:nvSpPr>
        <p:spPr>
          <a:xfrm>
            <a:off x="6172200" y="804672"/>
            <a:ext cx="5221224" cy="5230368"/>
          </a:xfrm>
        </p:spPr>
        <p:txBody>
          <a:bodyPr anchor="ctr">
            <a:normAutofit/>
          </a:bodyPr>
          <a:lstStyle/>
          <a:p>
            <a:pPr marL="0" indent="0">
              <a:buNone/>
            </a:pPr>
            <a:r>
              <a:rPr lang="en-US" sz="1800" b="1" dirty="0">
                <a:solidFill>
                  <a:schemeClr val="tx2"/>
                </a:solidFill>
              </a:rPr>
              <a:t>The Challenge in current Cloud Infrastructure Management : </a:t>
            </a:r>
          </a:p>
          <a:p>
            <a:r>
              <a:rPr lang="en-US" sz="1800" dirty="0">
                <a:solidFill>
                  <a:schemeClr val="tx2"/>
                </a:solidFill>
              </a:rPr>
              <a:t>Cloud environments (AWS, Azure, GCP) are becoming </a:t>
            </a:r>
            <a:r>
              <a:rPr lang="en-US" sz="1800" b="1" dirty="0">
                <a:solidFill>
                  <a:schemeClr val="tx2"/>
                </a:solidFill>
              </a:rPr>
              <a:t>more complex and dynamic</a:t>
            </a:r>
            <a:r>
              <a:rPr lang="en-US" sz="1800" dirty="0">
                <a:solidFill>
                  <a:schemeClr val="tx2"/>
                </a:solidFill>
              </a:rPr>
              <a:t>.</a:t>
            </a:r>
          </a:p>
          <a:p>
            <a:r>
              <a:rPr lang="en-US" sz="1800" dirty="0">
                <a:solidFill>
                  <a:schemeClr val="tx2"/>
                </a:solidFill>
              </a:rPr>
              <a:t>Managing EC2, S3, VPC, Lambda, IAM, etc., requires </a:t>
            </a:r>
            <a:r>
              <a:rPr lang="en-US" sz="1800" b="1" dirty="0">
                <a:solidFill>
                  <a:schemeClr val="tx2"/>
                </a:solidFill>
              </a:rPr>
              <a:t>specialized knowledge</a:t>
            </a:r>
            <a:r>
              <a:rPr lang="en-US" sz="1800" dirty="0">
                <a:solidFill>
                  <a:schemeClr val="tx2"/>
                </a:solidFill>
              </a:rPr>
              <a:t>.</a:t>
            </a:r>
          </a:p>
          <a:p>
            <a:r>
              <a:rPr lang="en-US" sz="1800" dirty="0">
                <a:solidFill>
                  <a:schemeClr val="tx2"/>
                </a:solidFill>
              </a:rPr>
              <a:t>DevOps teams spend significant time on </a:t>
            </a:r>
            <a:r>
              <a:rPr lang="en-US" sz="1800" b="1" dirty="0">
                <a:solidFill>
                  <a:schemeClr val="tx2"/>
                </a:solidFill>
              </a:rPr>
              <a:t>manual, repetitive tasks</a:t>
            </a:r>
            <a:r>
              <a:rPr lang="en-US" sz="1800" dirty="0">
                <a:solidFill>
                  <a:schemeClr val="tx2"/>
                </a:solidFill>
              </a:rPr>
              <a:t>.</a:t>
            </a:r>
          </a:p>
          <a:p>
            <a:r>
              <a:rPr lang="en-US" sz="1800" dirty="0">
                <a:solidFill>
                  <a:schemeClr val="tx2"/>
                </a:solidFill>
              </a:rPr>
              <a:t>Misconfigurations or human errors can lead to </a:t>
            </a:r>
            <a:r>
              <a:rPr lang="en-US" sz="1800" b="1" dirty="0">
                <a:solidFill>
                  <a:schemeClr val="tx2"/>
                </a:solidFill>
              </a:rPr>
              <a:t>downtime, security risks, or cost overruns</a:t>
            </a:r>
            <a:r>
              <a:rPr lang="en-US" sz="1800" dirty="0">
                <a:solidFill>
                  <a:schemeClr val="tx2"/>
                </a:solidFill>
              </a:rPr>
              <a:t>.</a:t>
            </a:r>
          </a:p>
          <a:p>
            <a:r>
              <a:rPr lang="en-US" sz="1800" dirty="0">
                <a:solidFill>
                  <a:schemeClr val="tx2"/>
                </a:solidFill>
              </a:rPr>
              <a:t>There is </a:t>
            </a:r>
            <a:r>
              <a:rPr lang="en-US" sz="1800" b="1" dirty="0">
                <a:solidFill>
                  <a:schemeClr val="tx2"/>
                </a:solidFill>
              </a:rPr>
              <a:t>no unified, natural-language interface</a:t>
            </a:r>
            <a:r>
              <a:rPr lang="en-US" sz="1800" dirty="0">
                <a:solidFill>
                  <a:schemeClr val="tx2"/>
                </a:solidFill>
              </a:rPr>
              <a:t> for cloud operations.</a:t>
            </a:r>
          </a:p>
          <a:p>
            <a:endParaRPr lang="en-US" sz="1800" dirty="0">
              <a:solidFill>
                <a:schemeClr val="tx2"/>
              </a:solidFill>
            </a:endParaRPr>
          </a:p>
        </p:txBody>
      </p:sp>
    </p:spTree>
    <p:extLst>
      <p:ext uri="{BB962C8B-B14F-4D97-AF65-F5344CB8AC3E}">
        <p14:creationId xmlns:p14="http://schemas.microsoft.com/office/powerpoint/2010/main" val="3734815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2C4FD-AE71-E5D5-D740-2A4899D12353}"/>
              </a:ext>
            </a:extLst>
          </p:cNvPr>
          <p:cNvSpPr>
            <a:spLocks noGrp="1"/>
          </p:cNvSpPr>
          <p:nvPr>
            <p:ph type="title"/>
          </p:nvPr>
        </p:nvSpPr>
        <p:spPr>
          <a:xfrm>
            <a:off x="1245072" y="1289765"/>
            <a:ext cx="3651101" cy="4270963"/>
          </a:xfrm>
        </p:spPr>
        <p:txBody>
          <a:bodyPr anchor="ctr">
            <a:normAutofit/>
          </a:bodyPr>
          <a:lstStyle/>
          <a:p>
            <a:pPr algn="ctr"/>
            <a:r>
              <a:rPr lang="en-US" sz="5600" b="1">
                <a:solidFill>
                  <a:srgbClr val="FFFFFF"/>
                </a:solidFill>
              </a:rPr>
              <a:t>A2AForge</a:t>
            </a:r>
            <a:endParaRPr lang="en-US" sz="5600">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E1987E92-6EE3-BF54-4EC5-56C1DFBA939C}"/>
              </a:ext>
            </a:extLst>
          </p:cNvPr>
          <p:cNvSpPr>
            <a:spLocks noGrp="1"/>
          </p:cNvSpPr>
          <p:nvPr>
            <p:ph idx="1"/>
          </p:nvPr>
        </p:nvSpPr>
        <p:spPr>
          <a:xfrm>
            <a:off x="6297233" y="518400"/>
            <a:ext cx="4771607" cy="5837949"/>
          </a:xfrm>
        </p:spPr>
        <p:txBody>
          <a:bodyPr anchor="ctr">
            <a:normAutofit/>
          </a:bodyPr>
          <a:lstStyle/>
          <a:p>
            <a:pPr marL="0" indent="0">
              <a:buNone/>
            </a:pPr>
            <a:r>
              <a:rPr lang="en-US" sz="1300" b="1" dirty="0">
                <a:solidFill>
                  <a:schemeClr val="tx1">
                    <a:alpha val="80000"/>
                  </a:schemeClr>
                </a:solidFill>
              </a:rPr>
              <a:t>What is A2AForge?</a:t>
            </a:r>
            <a:br>
              <a:rPr lang="en-US" sz="1300" dirty="0">
                <a:solidFill>
                  <a:schemeClr val="tx1">
                    <a:alpha val="80000"/>
                  </a:schemeClr>
                </a:solidFill>
              </a:rPr>
            </a:br>
            <a:endParaRPr lang="en-US" sz="1300" dirty="0">
              <a:solidFill>
                <a:schemeClr val="tx1">
                  <a:alpha val="80000"/>
                </a:schemeClr>
              </a:solidFill>
            </a:endParaRPr>
          </a:p>
          <a:p>
            <a:r>
              <a:rPr lang="en-US" sz="1300" dirty="0">
                <a:solidFill>
                  <a:schemeClr val="tx1">
                    <a:alpha val="80000"/>
                  </a:schemeClr>
                </a:solidFill>
              </a:rPr>
              <a:t>A2AForge is an AI-powered </a:t>
            </a:r>
            <a:r>
              <a:rPr lang="en-US" sz="1300" b="1" dirty="0">
                <a:solidFill>
                  <a:schemeClr val="tx1">
                    <a:alpha val="80000"/>
                  </a:schemeClr>
                </a:solidFill>
              </a:rPr>
              <a:t>multi-agent automation system</a:t>
            </a:r>
            <a:r>
              <a:rPr lang="en-US" sz="1300" dirty="0">
                <a:solidFill>
                  <a:schemeClr val="tx1">
                    <a:alpha val="80000"/>
                  </a:schemeClr>
                </a:solidFill>
              </a:rPr>
              <a:t> that manages cloud infrastructure through </a:t>
            </a:r>
            <a:r>
              <a:rPr lang="en-US" sz="1300" b="1" dirty="0">
                <a:solidFill>
                  <a:schemeClr val="tx1">
                    <a:alpha val="80000"/>
                  </a:schemeClr>
                </a:solidFill>
              </a:rPr>
              <a:t>natural language commands</a:t>
            </a:r>
            <a:r>
              <a:rPr lang="en-US" sz="1300" dirty="0">
                <a:solidFill>
                  <a:schemeClr val="tx1">
                    <a:alpha val="80000"/>
                  </a:schemeClr>
                </a:solidFill>
              </a:rPr>
              <a:t>.</a:t>
            </a:r>
          </a:p>
          <a:p>
            <a:pPr marL="0" indent="0">
              <a:buNone/>
            </a:pPr>
            <a:endParaRPr lang="en-US" sz="1300" b="1" dirty="0">
              <a:solidFill>
                <a:schemeClr val="tx1">
                  <a:alpha val="80000"/>
                </a:schemeClr>
              </a:solidFill>
            </a:endParaRPr>
          </a:p>
          <a:p>
            <a:pPr marL="0" indent="0">
              <a:buNone/>
            </a:pPr>
            <a:r>
              <a:rPr lang="en-US" sz="1300" b="1" dirty="0">
                <a:solidFill>
                  <a:schemeClr val="tx1">
                    <a:alpha val="80000"/>
                  </a:schemeClr>
                </a:solidFill>
              </a:rPr>
              <a:t>How It Works</a:t>
            </a:r>
          </a:p>
          <a:p>
            <a:r>
              <a:rPr lang="en-US" sz="1300" dirty="0">
                <a:solidFill>
                  <a:schemeClr val="tx1">
                    <a:alpha val="80000"/>
                  </a:schemeClr>
                </a:solidFill>
              </a:rPr>
              <a:t>Converts user intent into actionable cloud operations</a:t>
            </a:r>
          </a:p>
          <a:p>
            <a:r>
              <a:rPr lang="en-US" sz="1300" dirty="0">
                <a:solidFill>
                  <a:schemeClr val="tx1">
                    <a:alpha val="80000"/>
                  </a:schemeClr>
                </a:solidFill>
              </a:rPr>
              <a:t>Uses multiple specialized AI agents (EC2, S3, etc.)</a:t>
            </a:r>
          </a:p>
          <a:p>
            <a:r>
              <a:rPr lang="en-US" sz="1300" dirty="0">
                <a:solidFill>
                  <a:schemeClr val="tx1">
                    <a:alpha val="80000"/>
                  </a:schemeClr>
                </a:solidFill>
              </a:rPr>
              <a:t>Agents communicate autonomously using </a:t>
            </a:r>
            <a:r>
              <a:rPr lang="en-US" sz="1300" b="1" dirty="0">
                <a:solidFill>
                  <a:schemeClr val="tx1">
                    <a:alpha val="80000"/>
                  </a:schemeClr>
                </a:solidFill>
              </a:rPr>
              <a:t>Google’s A2A Protocol</a:t>
            </a:r>
            <a:endParaRPr lang="en-US" sz="1300" dirty="0">
              <a:solidFill>
                <a:schemeClr val="tx1">
                  <a:alpha val="80000"/>
                </a:schemeClr>
              </a:solidFill>
            </a:endParaRPr>
          </a:p>
          <a:p>
            <a:r>
              <a:rPr lang="en-US" sz="1300" dirty="0">
                <a:solidFill>
                  <a:schemeClr val="tx1">
                    <a:alpha val="80000"/>
                  </a:schemeClr>
                </a:solidFill>
              </a:rPr>
              <a:t>Executes cloud tasks safely via </a:t>
            </a:r>
            <a:r>
              <a:rPr lang="en-US" sz="1300" b="1" dirty="0" err="1">
                <a:solidFill>
                  <a:schemeClr val="tx1">
                    <a:alpha val="80000"/>
                  </a:schemeClr>
                </a:solidFill>
              </a:rPr>
              <a:t>Anthropic’s</a:t>
            </a:r>
            <a:r>
              <a:rPr lang="en-US" sz="1300" b="1" dirty="0">
                <a:solidFill>
                  <a:schemeClr val="tx1">
                    <a:alpha val="80000"/>
                  </a:schemeClr>
                </a:solidFill>
              </a:rPr>
              <a:t> MCP tool integration</a:t>
            </a:r>
            <a:endParaRPr lang="en-US" sz="1300" dirty="0">
              <a:solidFill>
                <a:schemeClr val="tx1">
                  <a:alpha val="80000"/>
                </a:schemeClr>
              </a:solidFill>
            </a:endParaRPr>
          </a:p>
          <a:p>
            <a:r>
              <a:rPr lang="en-US" sz="1300" dirty="0">
                <a:solidFill>
                  <a:schemeClr val="tx1">
                    <a:alpha val="80000"/>
                  </a:schemeClr>
                </a:solidFill>
              </a:rPr>
              <a:t>Leverages </a:t>
            </a:r>
            <a:r>
              <a:rPr lang="en-US" sz="1300" b="1" dirty="0">
                <a:solidFill>
                  <a:schemeClr val="tx1">
                    <a:alpha val="80000"/>
                  </a:schemeClr>
                </a:solidFill>
              </a:rPr>
              <a:t>OpenAI Agents SDK</a:t>
            </a:r>
            <a:r>
              <a:rPr lang="en-US" sz="1300" dirty="0">
                <a:solidFill>
                  <a:schemeClr val="tx1">
                    <a:alpha val="80000"/>
                  </a:schemeClr>
                </a:solidFill>
              </a:rPr>
              <a:t> for reasoning, delegation, and decision-making</a:t>
            </a:r>
          </a:p>
          <a:p>
            <a:pPr marL="0" indent="0">
              <a:buNone/>
            </a:pPr>
            <a:endParaRPr lang="en-US" sz="1300" dirty="0">
              <a:solidFill>
                <a:schemeClr val="tx1">
                  <a:alpha val="80000"/>
                </a:schemeClr>
              </a:solidFill>
            </a:endParaRPr>
          </a:p>
          <a:p>
            <a:pPr marL="0" indent="0">
              <a:buNone/>
            </a:pPr>
            <a:r>
              <a:rPr lang="en-US" sz="1300" b="1" dirty="0">
                <a:solidFill>
                  <a:schemeClr val="tx1">
                    <a:alpha val="80000"/>
                  </a:schemeClr>
                </a:solidFill>
              </a:rPr>
              <a:t>Solution Highlights</a:t>
            </a:r>
          </a:p>
          <a:p>
            <a:r>
              <a:rPr lang="en-US" sz="1300" dirty="0">
                <a:solidFill>
                  <a:schemeClr val="tx1">
                    <a:alpha val="80000"/>
                  </a:schemeClr>
                </a:solidFill>
              </a:rPr>
              <a:t>Reduces manual DevOps workload</a:t>
            </a:r>
          </a:p>
          <a:p>
            <a:r>
              <a:rPr lang="en-US" sz="1300" dirty="0">
                <a:solidFill>
                  <a:schemeClr val="tx1">
                    <a:alpha val="80000"/>
                  </a:schemeClr>
                </a:solidFill>
              </a:rPr>
              <a:t>Minimizes configuration errors</a:t>
            </a:r>
          </a:p>
          <a:p>
            <a:r>
              <a:rPr lang="en-US" sz="1300" dirty="0">
                <a:solidFill>
                  <a:schemeClr val="tx1">
                    <a:alpha val="80000"/>
                  </a:schemeClr>
                </a:solidFill>
              </a:rPr>
              <a:t>Enables conversational cloud management</a:t>
            </a:r>
          </a:p>
          <a:p>
            <a:r>
              <a:rPr lang="en-US" sz="1300" dirty="0">
                <a:solidFill>
                  <a:schemeClr val="tx1">
                    <a:alpha val="80000"/>
                  </a:schemeClr>
                </a:solidFill>
              </a:rPr>
              <a:t>Scalable to any AWS service or cloud provider</a:t>
            </a:r>
          </a:p>
          <a:p>
            <a:endParaRPr lang="en-US" sz="1300" dirty="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011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D741B5-5EFE-49A8-BE24-501B250C6E23}"/>
              </a:ext>
            </a:extLst>
          </p:cNvPr>
          <p:cNvSpPr>
            <a:spLocks noGrp="1"/>
          </p:cNvSpPr>
          <p:nvPr>
            <p:ph type="title"/>
          </p:nvPr>
        </p:nvSpPr>
        <p:spPr>
          <a:xfrm>
            <a:off x="686834" y="1153572"/>
            <a:ext cx="3200400" cy="4461163"/>
          </a:xfrm>
        </p:spPr>
        <p:txBody>
          <a:bodyPr>
            <a:normAutofit/>
          </a:bodyPr>
          <a:lstStyle/>
          <a:p>
            <a:r>
              <a:rPr lang="en-US" b="1">
                <a:solidFill>
                  <a:srgbClr val="FFFFFF"/>
                </a:solidFill>
              </a:rPr>
              <a:t>What Makes A2AForge Unique?</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823CFB7-151B-C3AC-705E-44D8F91022BE}"/>
              </a:ext>
            </a:extLst>
          </p:cNvPr>
          <p:cNvSpPr>
            <a:spLocks noGrp="1"/>
          </p:cNvSpPr>
          <p:nvPr>
            <p:ph idx="1"/>
          </p:nvPr>
        </p:nvSpPr>
        <p:spPr>
          <a:xfrm>
            <a:off x="4447308" y="591344"/>
            <a:ext cx="6906491" cy="5585619"/>
          </a:xfrm>
        </p:spPr>
        <p:txBody>
          <a:bodyPr anchor="ctr">
            <a:normAutofit/>
          </a:bodyPr>
          <a:lstStyle/>
          <a:p>
            <a:pPr marL="0" indent="0">
              <a:buNone/>
            </a:pPr>
            <a:r>
              <a:rPr lang="en-US" sz="1500" b="1" dirty="0"/>
              <a:t>1. Autonomous Multi-Agent Collaboration</a:t>
            </a:r>
          </a:p>
          <a:p>
            <a:r>
              <a:rPr lang="en-US" sz="1500" dirty="0"/>
              <a:t>Agents communicate, delegate, and solve tasks without centralized control.</a:t>
            </a:r>
          </a:p>
          <a:p>
            <a:r>
              <a:rPr lang="en-US" sz="1500" dirty="0"/>
              <a:t>EC2 Agent, S3 Agent, and future agents work together seamlessly.</a:t>
            </a:r>
            <a:endParaRPr lang="en-US" sz="1500" b="1" dirty="0"/>
          </a:p>
          <a:p>
            <a:pPr marL="0" indent="0">
              <a:buNone/>
            </a:pPr>
            <a:r>
              <a:rPr lang="en-US" sz="1500" b="1" dirty="0"/>
              <a:t>2. Protocol-Driven Intelligence</a:t>
            </a:r>
          </a:p>
          <a:p>
            <a:r>
              <a:rPr lang="en-US" sz="1500" dirty="0"/>
              <a:t>Uses </a:t>
            </a:r>
            <a:r>
              <a:rPr lang="en-US" sz="1500" b="1" dirty="0"/>
              <a:t>Google’s A2A protocol</a:t>
            </a:r>
            <a:r>
              <a:rPr lang="en-US" sz="1500" dirty="0"/>
              <a:t> for agent-to-agent messaging.</a:t>
            </a:r>
          </a:p>
          <a:p>
            <a:r>
              <a:rPr lang="en-US" sz="1500" dirty="0"/>
              <a:t>Integrates </a:t>
            </a:r>
            <a:r>
              <a:rPr lang="en-US" sz="1500" b="1" dirty="0" err="1"/>
              <a:t>Anthropic’s</a:t>
            </a:r>
            <a:r>
              <a:rPr lang="en-US" sz="1500" b="1" dirty="0"/>
              <a:t> MCP</a:t>
            </a:r>
            <a:r>
              <a:rPr lang="en-US" sz="1500" dirty="0"/>
              <a:t> to securely execute AWS operations.</a:t>
            </a:r>
            <a:endParaRPr lang="en-US" sz="1500" b="1" dirty="0"/>
          </a:p>
          <a:p>
            <a:pPr marL="0" indent="0">
              <a:buNone/>
            </a:pPr>
            <a:r>
              <a:rPr lang="en-US" sz="1500" b="1" dirty="0"/>
              <a:t>3. Natural Language Cloud Management</a:t>
            </a:r>
          </a:p>
          <a:p>
            <a:r>
              <a:rPr lang="en-US" sz="1500" dirty="0"/>
              <a:t>Users interact with AWS using </a:t>
            </a:r>
            <a:r>
              <a:rPr lang="en-US" sz="1500" b="1" dirty="0"/>
              <a:t>plain English</a:t>
            </a:r>
            <a:r>
              <a:rPr lang="en-US" sz="1500" dirty="0"/>
              <a:t> (e.g., “Create an EC2 instance”).</a:t>
            </a:r>
          </a:p>
          <a:p>
            <a:r>
              <a:rPr lang="en-US" sz="1500" dirty="0"/>
              <a:t>No need for CLI, console navigation, or scripting.</a:t>
            </a:r>
            <a:endParaRPr lang="en-US" sz="1500" b="1" dirty="0"/>
          </a:p>
          <a:p>
            <a:pPr marL="0" indent="0">
              <a:buNone/>
            </a:pPr>
            <a:r>
              <a:rPr lang="en-US" sz="1500" b="1" dirty="0"/>
              <a:t>4. Modular &amp; Extensible Architecture</a:t>
            </a:r>
          </a:p>
          <a:p>
            <a:r>
              <a:rPr lang="en-US" sz="1500" dirty="0"/>
              <a:t>New agents (Lambda, RDS, IAM, CloudWatch) can be added easily.</a:t>
            </a:r>
          </a:p>
          <a:p>
            <a:r>
              <a:rPr lang="en-US" sz="1500" dirty="0"/>
              <a:t>Highly scalable for enterprise-level cloud automation.</a:t>
            </a:r>
            <a:r>
              <a:rPr lang="en-US" sz="1500" b="1" dirty="0"/>
              <a:t> </a:t>
            </a:r>
          </a:p>
          <a:p>
            <a:pPr marL="0" indent="0">
              <a:buNone/>
            </a:pPr>
            <a:r>
              <a:rPr lang="en-US" sz="1500" b="1" dirty="0"/>
              <a:t>5. Production-Inspired Design</a:t>
            </a:r>
          </a:p>
          <a:p>
            <a:r>
              <a:rPr lang="en-US" sz="1500" dirty="0"/>
              <a:t>Secure credential handling</a:t>
            </a:r>
          </a:p>
          <a:p>
            <a:r>
              <a:rPr lang="en-US" sz="1500" dirty="0"/>
              <a:t>Region inference</a:t>
            </a:r>
          </a:p>
          <a:p>
            <a:r>
              <a:rPr lang="en-US" sz="1500" dirty="0"/>
              <a:t>Real-world DevOps patterns mirrored in design</a:t>
            </a:r>
          </a:p>
          <a:p>
            <a:endParaRPr lang="en-US" sz="1500" dirty="0"/>
          </a:p>
        </p:txBody>
      </p:sp>
    </p:spTree>
    <p:extLst>
      <p:ext uri="{BB962C8B-B14F-4D97-AF65-F5344CB8AC3E}">
        <p14:creationId xmlns:p14="http://schemas.microsoft.com/office/powerpoint/2010/main" val="4240177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EACBEE-671C-986B-5653-859628099B59}"/>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rPr>
              <a:t>High-Level Architecture Overview</a:t>
            </a:r>
            <a:endParaRPr lang="en-US" sz="4000">
              <a:solidFill>
                <a:srgbClr val="FFFFFF"/>
              </a:solidFill>
            </a:endParaRPr>
          </a:p>
        </p:txBody>
      </p:sp>
      <p:sp>
        <p:nvSpPr>
          <p:cNvPr id="3" name="Content Placeholder 2">
            <a:extLst>
              <a:ext uri="{FF2B5EF4-FFF2-40B4-BE49-F238E27FC236}">
                <a16:creationId xmlns:a16="http://schemas.microsoft.com/office/drawing/2014/main" id="{6BF34503-316B-63B5-3CBF-DEBC50D2704A}"/>
              </a:ext>
            </a:extLst>
          </p:cNvPr>
          <p:cNvSpPr>
            <a:spLocks noGrp="1"/>
          </p:cNvSpPr>
          <p:nvPr>
            <p:ph idx="1"/>
          </p:nvPr>
        </p:nvSpPr>
        <p:spPr>
          <a:xfrm>
            <a:off x="4810259" y="649480"/>
            <a:ext cx="6555347" cy="5546047"/>
          </a:xfrm>
        </p:spPr>
        <p:txBody>
          <a:bodyPr anchor="ctr">
            <a:normAutofit/>
          </a:bodyPr>
          <a:lstStyle/>
          <a:p>
            <a:pPr marL="0" indent="0">
              <a:buNone/>
            </a:pPr>
            <a:r>
              <a:rPr lang="en-US" sz="1300" b="1" dirty="0"/>
              <a:t>Core Components</a:t>
            </a:r>
          </a:p>
          <a:p>
            <a:r>
              <a:rPr lang="en-US" sz="1300" b="1" dirty="0"/>
              <a:t>Coordinator Agent - </a:t>
            </a:r>
            <a:r>
              <a:rPr lang="en-US" sz="1300" dirty="0"/>
              <a:t>Routes user requests, interprets intent, and assigns tasks to specialized agents.</a:t>
            </a:r>
          </a:p>
          <a:p>
            <a:r>
              <a:rPr lang="en-US" sz="1300" b="1" dirty="0"/>
              <a:t>EC2 Agent - </a:t>
            </a:r>
            <a:r>
              <a:rPr lang="en-US" sz="1300" dirty="0"/>
              <a:t>Handles EC2 lifecycle actions (create, stop, terminate, list).</a:t>
            </a:r>
          </a:p>
          <a:p>
            <a:r>
              <a:rPr lang="en-US" sz="1300" b="1" dirty="0"/>
              <a:t>S3 Agent - </a:t>
            </a:r>
            <a:r>
              <a:rPr lang="en-US" sz="1300" dirty="0"/>
              <a:t>Manages S3 bucket operations (create, list, delete, list objects).</a:t>
            </a:r>
            <a:br>
              <a:rPr lang="en-US" sz="1300" dirty="0"/>
            </a:br>
            <a:endParaRPr lang="en-US" sz="1300" dirty="0"/>
          </a:p>
          <a:p>
            <a:pPr marL="0" indent="0">
              <a:buNone/>
            </a:pPr>
            <a:r>
              <a:rPr lang="en-US" sz="1300" b="1" dirty="0"/>
              <a:t>Supporting Technologies</a:t>
            </a:r>
          </a:p>
          <a:p>
            <a:r>
              <a:rPr lang="en-US" sz="1300" b="1" dirty="0"/>
              <a:t>A2A Protocol (Google): </a:t>
            </a:r>
            <a:r>
              <a:rPr lang="en-US" sz="1300" dirty="0"/>
              <a:t>Enables autonomous agent-to-agent communication.</a:t>
            </a:r>
          </a:p>
          <a:p>
            <a:r>
              <a:rPr lang="en-US" sz="1300" b="1" dirty="0"/>
              <a:t>MCP (Anthropic): </a:t>
            </a:r>
            <a:r>
              <a:rPr lang="en-US" sz="1300" dirty="0"/>
              <a:t>Provides secure tool access for real AWS operations.</a:t>
            </a:r>
          </a:p>
          <a:p>
            <a:r>
              <a:rPr lang="en-US" sz="1300" b="1" dirty="0"/>
              <a:t>OpenAI Agents SDK: </a:t>
            </a:r>
            <a:r>
              <a:rPr lang="en-US" sz="1300" dirty="0"/>
              <a:t>Powers reasoning, delegation, and tool-use decision-making.</a:t>
            </a:r>
          </a:p>
          <a:p>
            <a:r>
              <a:rPr lang="en-US" sz="1300" b="1" dirty="0"/>
              <a:t>Perplexity API: </a:t>
            </a:r>
            <a:r>
              <a:rPr lang="en-US" sz="1300" dirty="0"/>
              <a:t>Enhances natural language understanding.</a:t>
            </a:r>
            <a:br>
              <a:rPr lang="en-US" sz="1300" dirty="0"/>
            </a:br>
            <a:endParaRPr lang="en-US" sz="1300" dirty="0"/>
          </a:p>
          <a:p>
            <a:pPr marL="0" indent="0">
              <a:buNone/>
            </a:pPr>
            <a:r>
              <a:rPr lang="en-US" sz="1300" b="1" dirty="0"/>
              <a:t>System Flow (Simplified)</a:t>
            </a:r>
          </a:p>
          <a:p>
            <a:r>
              <a:rPr lang="en-US" sz="1300" dirty="0"/>
              <a:t>User gives a natural language command</a:t>
            </a:r>
          </a:p>
          <a:p>
            <a:r>
              <a:rPr lang="en-US" sz="1300" dirty="0"/>
              <a:t>Coordinator Agent interprets intent</a:t>
            </a:r>
          </a:p>
          <a:p>
            <a:r>
              <a:rPr lang="en-US" sz="1300" dirty="0"/>
              <a:t>Coordinator dispatches task to EC2/S3 Agent</a:t>
            </a:r>
          </a:p>
          <a:p>
            <a:r>
              <a:rPr lang="en-US" sz="1300" dirty="0"/>
              <a:t>Agent performs tool actions via MCP</a:t>
            </a:r>
          </a:p>
          <a:p>
            <a:r>
              <a:rPr lang="en-US" sz="1300" dirty="0"/>
              <a:t>AWS executes the requested operation</a:t>
            </a:r>
          </a:p>
          <a:p>
            <a:r>
              <a:rPr lang="en-US" sz="1300" dirty="0"/>
              <a:t>Response is returned to user</a:t>
            </a:r>
          </a:p>
          <a:p>
            <a:endParaRPr lang="en-US" sz="1300" dirty="0"/>
          </a:p>
        </p:txBody>
      </p:sp>
    </p:spTree>
    <p:extLst>
      <p:ext uri="{BB962C8B-B14F-4D97-AF65-F5344CB8AC3E}">
        <p14:creationId xmlns:p14="http://schemas.microsoft.com/office/powerpoint/2010/main" val="2502173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2269F0-DA05-2511-903C-FC2932B9A04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Architecture</a:t>
            </a:r>
          </a:p>
        </p:txBody>
      </p:sp>
      <p:pic>
        <p:nvPicPr>
          <p:cNvPr id="4" name="Content Placeholder 3">
            <a:extLst>
              <a:ext uri="{FF2B5EF4-FFF2-40B4-BE49-F238E27FC236}">
                <a16:creationId xmlns:a16="http://schemas.microsoft.com/office/drawing/2014/main" id="{FE763765-B149-DD83-1CA0-E91CD8D9628C}"/>
              </a:ext>
            </a:extLst>
          </p:cNvPr>
          <p:cNvPicPr>
            <a:picLocks noGrp="1" noChangeAspect="1"/>
          </p:cNvPicPr>
          <p:nvPr>
            <p:ph idx="1"/>
          </p:nvPr>
        </p:nvPicPr>
        <p:blipFill>
          <a:blip r:embed="rId3"/>
          <a:stretch>
            <a:fillRect/>
          </a:stretch>
        </p:blipFill>
        <p:spPr>
          <a:xfrm>
            <a:off x="6309100" y="643466"/>
            <a:ext cx="3717132" cy="5568739"/>
          </a:xfrm>
          <a:prstGeom prst="rect">
            <a:avLst/>
          </a:prstGeom>
        </p:spPr>
      </p:pic>
    </p:spTree>
    <p:extLst>
      <p:ext uri="{BB962C8B-B14F-4D97-AF65-F5344CB8AC3E}">
        <p14:creationId xmlns:p14="http://schemas.microsoft.com/office/powerpoint/2010/main" val="2782698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52E75B-F036-8157-620F-50F36F433520}"/>
              </a:ext>
            </a:extLst>
          </p:cNvPr>
          <p:cNvSpPr>
            <a:spLocks noGrp="1"/>
          </p:cNvSpPr>
          <p:nvPr>
            <p:ph type="title"/>
          </p:nvPr>
        </p:nvSpPr>
        <p:spPr>
          <a:xfrm>
            <a:off x="1171074" y="1396686"/>
            <a:ext cx="3240506" cy="4064628"/>
          </a:xfrm>
        </p:spPr>
        <p:txBody>
          <a:bodyPr>
            <a:normAutofit/>
          </a:bodyPr>
          <a:lstStyle/>
          <a:p>
            <a:r>
              <a:rPr lang="en-US" sz="3400" b="1">
                <a:solidFill>
                  <a:srgbClr val="FFFFFF"/>
                </a:solidFill>
              </a:rPr>
              <a:t>A2A Communication Flow</a:t>
            </a:r>
            <a:endParaRPr lang="en-US" sz="3400">
              <a:solidFill>
                <a:srgbClr val="FFFFFF"/>
              </a:solidFill>
            </a:endParaRP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342DAA3-1666-C2BF-E789-1F2827F119C4}"/>
              </a:ext>
            </a:extLst>
          </p:cNvPr>
          <p:cNvSpPr>
            <a:spLocks noGrp="1"/>
          </p:cNvSpPr>
          <p:nvPr>
            <p:ph idx="1"/>
          </p:nvPr>
        </p:nvSpPr>
        <p:spPr>
          <a:xfrm>
            <a:off x="5370153" y="1526033"/>
            <a:ext cx="5536397" cy="3935281"/>
          </a:xfrm>
        </p:spPr>
        <p:txBody>
          <a:bodyPr>
            <a:normAutofit/>
          </a:bodyPr>
          <a:lstStyle/>
          <a:p>
            <a:r>
              <a:rPr lang="en-US" sz="1300" b="1" dirty="0"/>
              <a:t>How Agents Communicate in A2AForge</a:t>
            </a:r>
          </a:p>
          <a:p>
            <a:r>
              <a:rPr lang="en-US" sz="1300" b="1" dirty="0"/>
              <a:t>User Issues Command - </a:t>
            </a:r>
            <a:r>
              <a:rPr lang="en-US" sz="1300" dirty="0"/>
              <a:t>Natural language input (e.g., </a:t>
            </a:r>
            <a:r>
              <a:rPr lang="en-US" sz="1300" i="1" dirty="0"/>
              <a:t>“Create an EC2 instance.”</a:t>
            </a:r>
            <a:r>
              <a:rPr lang="en-US" sz="1300" dirty="0"/>
              <a:t>)</a:t>
            </a:r>
          </a:p>
          <a:p>
            <a:r>
              <a:rPr lang="en-US" sz="1300" b="1" dirty="0"/>
              <a:t>Coordinator Agent Interprets Intent - </a:t>
            </a:r>
            <a:r>
              <a:rPr lang="en-US" sz="1300" dirty="0"/>
              <a:t>Extracts required parameters, Determines which agent is responsible</a:t>
            </a:r>
          </a:p>
          <a:p>
            <a:r>
              <a:rPr lang="en-US" sz="1300" b="1" dirty="0"/>
              <a:t>A2A Message Exchange Begins - </a:t>
            </a:r>
            <a:r>
              <a:rPr lang="en-US" sz="1300" dirty="0"/>
              <a:t>Coordinator sends structured messages to EC2/S3 agents, Agents can request clarification or data from each other, Agents share context and collaborate autonomously</a:t>
            </a:r>
          </a:p>
          <a:p>
            <a:r>
              <a:rPr lang="en-US" sz="1300" b="1" dirty="0"/>
              <a:t>Tool Execution via MCP - </a:t>
            </a:r>
            <a:r>
              <a:rPr lang="en-US" sz="1300" dirty="0"/>
              <a:t>MCP allows agents to securely execute AWS actions, Ensures safe, isolated tool usage</a:t>
            </a:r>
          </a:p>
          <a:p>
            <a:r>
              <a:rPr lang="en-US" sz="1300" b="1" dirty="0"/>
              <a:t>AWS Performs the Operation</a:t>
            </a:r>
            <a:endParaRPr lang="en-US" sz="1300" dirty="0"/>
          </a:p>
          <a:p>
            <a:r>
              <a:rPr lang="en-US" sz="1300" dirty="0"/>
              <a:t>Example: Launch EC2, create S3 bucket, list resources</a:t>
            </a:r>
          </a:p>
          <a:p>
            <a:r>
              <a:rPr lang="en-US" sz="1300" b="1" dirty="0"/>
              <a:t>Final Response Returned to User</a:t>
            </a:r>
            <a:endParaRPr lang="en-US" sz="1300" dirty="0"/>
          </a:p>
          <a:p>
            <a:r>
              <a:rPr lang="en-US" sz="1300" dirty="0"/>
              <a:t>Clear, human-readable result</a:t>
            </a:r>
          </a:p>
          <a:p>
            <a:endParaRPr lang="en-US" sz="1300" dirty="0"/>
          </a:p>
        </p:txBody>
      </p:sp>
    </p:spTree>
    <p:extLst>
      <p:ext uri="{BB962C8B-B14F-4D97-AF65-F5344CB8AC3E}">
        <p14:creationId xmlns:p14="http://schemas.microsoft.com/office/powerpoint/2010/main" val="3008154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389A8-1DA9-13C7-65D8-19EBDBF038F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Output Screens</a:t>
            </a:r>
          </a:p>
        </p:txBody>
      </p:sp>
      <p:pic>
        <p:nvPicPr>
          <p:cNvPr id="4" name="Content Placeholder 3">
            <a:extLst>
              <a:ext uri="{FF2B5EF4-FFF2-40B4-BE49-F238E27FC236}">
                <a16:creationId xmlns:a16="http://schemas.microsoft.com/office/drawing/2014/main" id="{C0A7DDA7-5A86-921F-0AD7-84F368B64111}"/>
              </a:ext>
            </a:extLst>
          </p:cNvPr>
          <p:cNvPicPr>
            <a:picLocks noGrp="1" noChangeAspect="1"/>
          </p:cNvPicPr>
          <p:nvPr>
            <p:ph idx="1"/>
          </p:nvPr>
        </p:nvPicPr>
        <p:blipFill>
          <a:blip r:embed="rId2"/>
          <a:stretch>
            <a:fillRect/>
          </a:stretch>
        </p:blipFill>
        <p:spPr>
          <a:xfrm>
            <a:off x="4777316" y="1266488"/>
            <a:ext cx="6780700" cy="4322695"/>
          </a:xfrm>
          <a:prstGeom prst="rect">
            <a:avLst/>
          </a:prstGeom>
        </p:spPr>
      </p:pic>
    </p:spTree>
    <p:extLst>
      <p:ext uri="{BB962C8B-B14F-4D97-AF65-F5344CB8AC3E}">
        <p14:creationId xmlns:p14="http://schemas.microsoft.com/office/powerpoint/2010/main" val="644065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BE59D-4A56-ABE6-3399-4D678EB4938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List Instances</a:t>
            </a:r>
          </a:p>
        </p:txBody>
      </p:sp>
      <p:pic>
        <p:nvPicPr>
          <p:cNvPr id="4" name="Content Placeholder 3">
            <a:extLst>
              <a:ext uri="{FF2B5EF4-FFF2-40B4-BE49-F238E27FC236}">
                <a16:creationId xmlns:a16="http://schemas.microsoft.com/office/drawing/2014/main" id="{3AD8D1C8-9D56-3181-BCF6-B80111B8D94A}"/>
              </a:ext>
            </a:extLst>
          </p:cNvPr>
          <p:cNvPicPr>
            <a:picLocks noGrp="1" noChangeAspect="1"/>
          </p:cNvPicPr>
          <p:nvPr>
            <p:ph idx="1"/>
          </p:nvPr>
        </p:nvPicPr>
        <p:blipFill>
          <a:blip r:embed="rId2"/>
          <a:stretch>
            <a:fillRect/>
          </a:stretch>
        </p:blipFill>
        <p:spPr>
          <a:xfrm>
            <a:off x="4777316" y="1317342"/>
            <a:ext cx="6780700" cy="4220986"/>
          </a:xfrm>
          <a:prstGeom prst="rect">
            <a:avLst/>
          </a:prstGeom>
        </p:spPr>
      </p:pic>
    </p:spTree>
    <p:extLst>
      <p:ext uri="{BB962C8B-B14F-4D97-AF65-F5344CB8AC3E}">
        <p14:creationId xmlns:p14="http://schemas.microsoft.com/office/powerpoint/2010/main" val="3927372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TotalTime>
  <Words>2246</Words>
  <Application>Microsoft Macintosh PowerPoint</Application>
  <PresentationFormat>Widescreen</PresentationFormat>
  <Paragraphs>142</Paragraphs>
  <Slides>17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Aptos Display</vt:lpstr>
      <vt:lpstr>Arial</vt:lpstr>
      <vt:lpstr>Calibri</vt:lpstr>
      <vt:lpstr>Office Theme</vt:lpstr>
      <vt:lpstr>A2AForge – Crafting Intelligent Cloud Agents with A2A and MCP</vt:lpstr>
      <vt:lpstr>Problem Statement</vt:lpstr>
      <vt:lpstr>A2AForge</vt:lpstr>
      <vt:lpstr>What Makes A2AForge Unique?</vt:lpstr>
      <vt:lpstr>High-Level Architecture Overview</vt:lpstr>
      <vt:lpstr>Architecture</vt:lpstr>
      <vt:lpstr>A2A Communication Flow</vt:lpstr>
      <vt:lpstr>Output Screens</vt:lpstr>
      <vt:lpstr>List Instances</vt:lpstr>
      <vt:lpstr>Create S3 bucket</vt:lpstr>
      <vt:lpstr>Delete S3 bucket</vt:lpstr>
      <vt:lpstr>Create EC2 instance</vt:lpstr>
      <vt:lpstr>PowerPoint Presentation</vt:lpstr>
      <vt:lpstr>Terminate EC2 instance</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Chandini Saisri Uppuganti</dc:creator>
  <cp:lastModifiedBy>Chandini Saisri Uppuganti</cp:lastModifiedBy>
  <cp:revision>2</cp:revision>
  <dcterms:created xsi:type="dcterms:W3CDTF">2025-12-15T06:13:15Z</dcterms:created>
  <dcterms:modified xsi:type="dcterms:W3CDTF">2025-12-15T07:07:33Z</dcterms:modified>
</cp:coreProperties>
</file>